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24" r:id="rId2"/>
    <p:sldId id="322" r:id="rId3"/>
    <p:sldId id="337" r:id="rId4"/>
    <p:sldId id="323" r:id="rId5"/>
    <p:sldId id="385" r:id="rId6"/>
    <p:sldId id="334" r:id="rId7"/>
    <p:sldId id="335" r:id="rId8"/>
    <p:sldId id="336" r:id="rId9"/>
    <p:sldId id="388" r:id="rId10"/>
    <p:sldId id="384" r:id="rId11"/>
    <p:sldId id="338" r:id="rId12"/>
    <p:sldId id="339" r:id="rId13"/>
    <p:sldId id="387" r:id="rId14"/>
    <p:sldId id="344" r:id="rId15"/>
    <p:sldId id="340" r:id="rId16"/>
    <p:sldId id="341" r:id="rId17"/>
    <p:sldId id="342" r:id="rId18"/>
    <p:sldId id="343" r:id="rId19"/>
    <p:sldId id="345" r:id="rId20"/>
    <p:sldId id="346" r:id="rId21"/>
    <p:sldId id="38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89" r:id="rId41"/>
    <p:sldId id="365" r:id="rId42"/>
    <p:sldId id="367" r:id="rId43"/>
    <p:sldId id="369" r:id="rId44"/>
    <p:sldId id="390" r:id="rId45"/>
    <p:sldId id="396" r:id="rId46"/>
    <p:sldId id="382" r:id="rId47"/>
    <p:sldId id="383" r:id="rId48"/>
    <p:sldId id="366" r:id="rId49"/>
    <p:sldId id="329" r:id="rId50"/>
    <p:sldId id="368" r:id="rId51"/>
    <p:sldId id="381" r:id="rId52"/>
    <p:sldId id="395" r:id="rId53"/>
    <p:sldId id="370" r:id="rId54"/>
    <p:sldId id="371" r:id="rId55"/>
    <p:sldId id="372" r:id="rId56"/>
    <p:sldId id="373" r:id="rId57"/>
    <p:sldId id="374" r:id="rId58"/>
    <p:sldId id="375" r:id="rId59"/>
    <p:sldId id="376" r:id="rId60"/>
    <p:sldId id="377" r:id="rId61"/>
    <p:sldId id="397" r:id="rId62"/>
    <p:sldId id="398" r:id="rId63"/>
    <p:sldId id="399" r:id="rId64"/>
    <p:sldId id="400" r:id="rId65"/>
    <p:sldId id="401" r:id="rId66"/>
    <p:sldId id="402" r:id="rId67"/>
    <p:sldId id="403" r:id="rId68"/>
    <p:sldId id="27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52" userDrawn="1">
          <p15:clr>
            <a:srgbClr val="A4A3A4"/>
          </p15:clr>
        </p15:guide>
        <p15:guide id="3" pos="550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A"/>
    <a:srgbClr val="E35205"/>
    <a:srgbClr val="923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6095" autoAdjust="0"/>
  </p:normalViewPr>
  <p:slideViewPr>
    <p:cSldViewPr snapToGrid="0" showGuides="1">
      <p:cViewPr varScale="1">
        <p:scale>
          <a:sx n="70" d="100"/>
          <a:sy n="70" d="100"/>
        </p:scale>
        <p:origin x="-96" y="-186"/>
      </p:cViewPr>
      <p:guideLst>
        <p:guide orient="horz" pos="2160"/>
        <p:guide pos="252"/>
        <p:guide pos="5508"/>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3" d="100"/>
          <a:sy n="83" d="100"/>
        </p:scale>
        <p:origin x="-39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9BE0561-557A-4F4C-83EC-998D93BCD8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4CE9C1D5-58AE-49E6-B0BF-C592FD95FB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B030D3-7DF1-45E5-9EFE-F0B2D0859A4F}" type="datetimeFigureOut">
              <a:rPr lang="en-US" smtClean="0"/>
              <a:t>9/1/2020</a:t>
            </a:fld>
            <a:endParaRPr lang="en-US" dirty="0"/>
          </a:p>
        </p:txBody>
      </p:sp>
      <p:sp>
        <p:nvSpPr>
          <p:cNvPr id="4" name="Footer Placeholder 3">
            <a:extLst>
              <a:ext uri="{FF2B5EF4-FFF2-40B4-BE49-F238E27FC236}">
                <a16:creationId xmlns="" xmlns:a16="http://schemas.microsoft.com/office/drawing/2014/main" id="{F84AF725-C4B5-4249-BE89-F2385BC24D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46DD6452-36BD-4FBB-8D6D-7D5426A486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F3D6E5-B4F3-4090-B87C-48A98DC25499}" type="slidenum">
              <a:rPr lang="en-US" smtClean="0"/>
              <a:t>‹#›</a:t>
            </a:fld>
            <a:endParaRPr lang="en-US" dirty="0"/>
          </a:p>
        </p:txBody>
      </p:sp>
    </p:spTree>
    <p:extLst>
      <p:ext uri="{BB962C8B-B14F-4D97-AF65-F5344CB8AC3E}">
        <p14:creationId xmlns:p14="http://schemas.microsoft.com/office/powerpoint/2010/main" val="3963064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DCDF8-A9CE-4F39-918E-4AD68A002B62}" type="datetimeFigureOut">
              <a:rPr lang="en-US" smtClean="0"/>
              <a:t>9/1/2020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4F92A-B082-4487-B84F-1A1DB91E04AC}" type="slidenum">
              <a:rPr lang="en-US" smtClean="0"/>
              <a:t>‹#›</a:t>
            </a:fld>
            <a:endParaRPr lang="en-US" dirty="0"/>
          </a:p>
        </p:txBody>
      </p:sp>
    </p:spTree>
    <p:extLst>
      <p:ext uri="{BB962C8B-B14F-4D97-AF65-F5344CB8AC3E}">
        <p14:creationId xmlns:p14="http://schemas.microsoft.com/office/powerpoint/2010/main" val="295349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4705B17-E984-4E8B-90A5-45FF820AE5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3" r="12803"/>
          <a:stretch/>
        </p:blipFill>
        <p:spPr bwMode="hidden">
          <a:xfrm>
            <a:off x="0" y="2"/>
            <a:ext cx="9144000" cy="6858594"/>
          </a:xfrm>
          <a:prstGeom prst="rect">
            <a:avLst/>
          </a:prstGeom>
        </p:spPr>
      </p:pic>
      <p:sp>
        <p:nvSpPr>
          <p:cNvPr id="2" name="Title 1">
            <a:extLst>
              <a:ext uri="{FF2B5EF4-FFF2-40B4-BE49-F238E27FC236}">
                <a16:creationId xmlns="" xmlns:a16="http://schemas.microsoft.com/office/drawing/2014/main" id="{DF127CA8-92AC-4CB7-9F6F-4CDE98DE6573}"/>
              </a:ext>
            </a:extLst>
          </p:cNvPr>
          <p:cNvSpPr>
            <a:spLocks noGrp="1"/>
          </p:cNvSpPr>
          <p:nvPr>
            <p:ph type="ctrTitle"/>
          </p:nvPr>
        </p:nvSpPr>
        <p:spPr>
          <a:xfrm>
            <a:off x="400050" y="3769690"/>
            <a:ext cx="4114800" cy="1814652"/>
          </a:xfrm>
        </p:spPr>
        <p:txBody>
          <a:bodyPr anchor="t" anchorCtr="0">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CF40B6FA-4C26-42B8-B60C-353E9F3941E0}"/>
              </a:ext>
            </a:extLst>
          </p:cNvPr>
          <p:cNvSpPr>
            <a:spLocks noGrp="1"/>
          </p:cNvSpPr>
          <p:nvPr>
            <p:ph type="subTitle" idx="1"/>
          </p:nvPr>
        </p:nvSpPr>
        <p:spPr>
          <a:xfrm>
            <a:off x="400050" y="5784575"/>
            <a:ext cx="4114800" cy="730769"/>
          </a:xfrm>
        </p:spPr>
        <p:txBody>
          <a:bodyPr anchor="t" anchorCtr="0">
            <a:normAutofit/>
          </a:bodyPr>
          <a:lstStyle>
            <a:lvl1pPr marL="0" indent="0" algn="l">
              <a:buNone/>
              <a:defRPr sz="1800" b="0">
                <a:solidFill>
                  <a:schemeClr val="bg1"/>
                </a:solidFill>
              </a:defRPr>
            </a:lvl1pPr>
            <a:lvl2pPr marL="228600" indent="-228600" algn="l">
              <a:spcBef>
                <a:spcPts val="1000"/>
              </a:spcBef>
              <a:buFont typeface="Arial" panose="020B0604020202020204" pitchFamily="34" charset="0"/>
              <a:buChar char="•"/>
              <a:defRPr sz="1800">
                <a:solidFill>
                  <a:schemeClr val="bg1"/>
                </a:solidFill>
              </a:defRPr>
            </a:lvl2pPr>
            <a:lvl3pPr marL="0" indent="0" algn="l">
              <a:spcBef>
                <a:spcPts val="1000"/>
              </a:spcBef>
              <a:buNone/>
              <a:defRPr sz="1800">
                <a:solidFill>
                  <a:schemeClr val="bg1"/>
                </a:solidFill>
              </a:defRPr>
            </a:lvl3pPr>
            <a:lvl4pPr marL="0" indent="0" algn="l">
              <a:spcBef>
                <a:spcPts val="1000"/>
              </a:spcBef>
              <a:buNone/>
              <a:defRPr sz="1600">
                <a:solidFill>
                  <a:schemeClr val="bg1"/>
                </a:solidFill>
              </a:defRPr>
            </a:lvl4pPr>
            <a:lvl5pPr marL="0" indent="0" algn="l">
              <a:spcBef>
                <a:spcPts val="1000"/>
              </a:spcBef>
              <a:buNone/>
              <a:defRPr sz="1600">
                <a:solidFill>
                  <a:schemeClr val="bg1"/>
                </a:solidFill>
              </a:defRPr>
            </a:lvl5pPr>
            <a:lvl6pPr marL="0" indent="0" algn="l">
              <a:spcBef>
                <a:spcPts val="1000"/>
              </a:spcBef>
              <a:buNone/>
              <a:defRPr sz="1600">
                <a:solidFill>
                  <a:schemeClr val="bg1"/>
                </a:solidFill>
              </a:defRPr>
            </a:lvl6pPr>
            <a:lvl7pPr marL="0" indent="0" algn="l">
              <a:spcBef>
                <a:spcPts val="1000"/>
              </a:spcBef>
              <a:buNone/>
              <a:defRPr sz="1600">
                <a:solidFill>
                  <a:schemeClr val="bg1"/>
                </a:solidFill>
              </a:defRPr>
            </a:lvl7pPr>
            <a:lvl8pPr marL="0" indent="0" algn="l">
              <a:spcBef>
                <a:spcPts val="1000"/>
              </a:spcBef>
              <a:buNone/>
              <a:defRPr sz="1600">
                <a:solidFill>
                  <a:schemeClr val="bg1"/>
                </a:solidFill>
              </a:defRPr>
            </a:lvl8pPr>
            <a:lvl9pPr marL="0" indent="0" algn="l">
              <a:spcBef>
                <a:spcPts val="1000"/>
              </a:spcBef>
              <a:buNone/>
              <a:defRPr sz="1600">
                <a:solidFill>
                  <a:schemeClr val="bg1"/>
                </a:solidFill>
              </a:defRPr>
            </a:lvl9pPr>
          </a:lstStyle>
          <a:p>
            <a:pPr lvl="0"/>
            <a:r>
              <a:rPr lang="en-US"/>
              <a:t>Click to edit Master subtitle style</a:t>
            </a:r>
            <a:endParaRPr lang="en-US" dirty="0"/>
          </a:p>
        </p:txBody>
      </p:sp>
      <p:sp>
        <p:nvSpPr>
          <p:cNvPr id="8" name="Text Placeholder 13">
            <a:extLst>
              <a:ext uri="{FF2B5EF4-FFF2-40B4-BE49-F238E27FC236}">
                <a16:creationId xmlns="" xmlns:a16="http://schemas.microsoft.com/office/drawing/2014/main" id="{9DC112B3-7910-453A-AF02-A0F0D595B414}"/>
              </a:ext>
            </a:extLst>
          </p:cNvPr>
          <p:cNvSpPr>
            <a:spLocks noGrp="1"/>
          </p:cNvSpPr>
          <p:nvPr>
            <p:ph type="body" sz="quarter" idx="13"/>
          </p:nvPr>
        </p:nvSpPr>
        <p:spPr>
          <a:xfrm>
            <a:off x="6858000" y="457203"/>
            <a:ext cx="1803654" cy="1828799"/>
          </a:xfrm>
        </p:spPr>
        <p:txBody>
          <a:bodyPr/>
          <a:lstStyle>
            <a:lvl1pPr>
              <a:defRPr sz="1800" b="1">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vl6pPr marL="0" indent="0">
              <a:spcBef>
                <a:spcPts val="0"/>
              </a:spcBef>
              <a:buNone/>
              <a:defRPr>
                <a:solidFill>
                  <a:schemeClr val="bg1"/>
                </a:solidFill>
              </a:defRPr>
            </a:lvl6pPr>
            <a:lvl7pPr marL="0" indent="0">
              <a:spcBef>
                <a:spcPts val="0"/>
              </a:spcBef>
              <a:buNone/>
              <a:defRPr>
                <a:solidFill>
                  <a:schemeClr val="bg1"/>
                </a:solidFill>
              </a:defRPr>
            </a:lvl7pPr>
            <a:lvl8pPr marL="0" indent="0">
              <a:spcBef>
                <a:spcPts val="0"/>
              </a:spcBef>
              <a:buNone/>
              <a:defRPr>
                <a:solidFill>
                  <a:schemeClr val="bg1"/>
                </a:solidFill>
              </a:defRPr>
            </a:lvl8pPr>
            <a:lvl9pPr marL="0" indent="0">
              <a:spcBef>
                <a:spcPts val="0"/>
              </a:spcBef>
              <a:buNone/>
              <a:defRPr>
                <a:solidFill>
                  <a:schemeClr val="bg1"/>
                </a:solidFill>
              </a:defRPr>
            </a:lvl9pPr>
          </a:lstStyle>
          <a:p>
            <a:pPr lvl="0"/>
            <a:r>
              <a:rPr lang="en-US"/>
              <a:t>Edit Master text styles</a:t>
            </a:r>
          </a:p>
          <a:p>
            <a:pPr lvl="1"/>
            <a:r>
              <a:rPr lang="en-US"/>
              <a:t>Second level</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200" y="237487"/>
            <a:ext cx="4067800" cy="691526"/>
          </a:xfrm>
          <a:prstGeom prst="rect">
            <a:avLst/>
          </a:prstGeom>
        </p:spPr>
      </p:pic>
    </p:spTree>
    <p:extLst>
      <p:ext uri="{BB962C8B-B14F-4D97-AF65-F5344CB8AC3E}">
        <p14:creationId xmlns:p14="http://schemas.microsoft.com/office/powerpoint/2010/main" val="259622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Column: 2/3, 1/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F1D5D-902B-460E-BC48-05BE31EABED8}"/>
              </a:ext>
            </a:extLst>
          </p:cNvPr>
          <p:cNvSpPr>
            <a:spLocks noGrp="1"/>
          </p:cNvSpPr>
          <p:nvPr>
            <p:ph type="title"/>
          </p:nvPr>
        </p:nvSpPr>
        <p:spPr>
          <a:xfrm>
            <a:off x="342900" y="457200"/>
            <a:ext cx="8455914" cy="914400"/>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CF3AB49D-AD51-4184-8FA6-6521F31B9E93}"/>
              </a:ext>
            </a:extLst>
          </p:cNvPr>
          <p:cNvSpPr>
            <a:spLocks noGrp="1"/>
          </p:cNvSpPr>
          <p:nvPr>
            <p:ph sz="half" idx="1"/>
          </p:nvPr>
        </p:nvSpPr>
        <p:spPr>
          <a:xfrm>
            <a:off x="342900" y="1645920"/>
            <a:ext cx="550011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CE634F4D-799E-4E62-8CA3-57C95BA78B57}"/>
              </a:ext>
            </a:extLst>
          </p:cNvPr>
          <p:cNvSpPr>
            <a:spLocks noGrp="1"/>
          </p:cNvSpPr>
          <p:nvPr>
            <p:ph sz="half" idx="2"/>
          </p:nvPr>
        </p:nvSpPr>
        <p:spPr>
          <a:xfrm>
            <a:off x="6048756" y="1645920"/>
            <a:ext cx="275005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F2AE617-F2AC-4903-95B9-50914A32111E}"/>
              </a:ext>
            </a:extLst>
          </p:cNvPr>
          <p:cNvSpPr>
            <a:spLocks noGrp="1"/>
          </p:cNvSpPr>
          <p:nvPr>
            <p:ph type="dt" sz="half" idx="10"/>
          </p:nvPr>
        </p:nvSpPr>
        <p:spPr/>
        <p:txBody>
          <a:bodyPr/>
          <a:lstStyle/>
          <a:p>
            <a:fld id="{24D59934-C353-4E68-B31A-5A9004A26DE7}" type="datetime1">
              <a:rPr lang="en-US" smtClean="0"/>
              <a:t>9/1/2020</a:t>
            </a:fld>
            <a:endParaRPr lang="en-US" dirty="0"/>
          </a:p>
        </p:txBody>
      </p:sp>
      <p:sp>
        <p:nvSpPr>
          <p:cNvPr id="6" name="Footer Placeholder 5">
            <a:extLst>
              <a:ext uri="{FF2B5EF4-FFF2-40B4-BE49-F238E27FC236}">
                <a16:creationId xmlns="" xmlns:a16="http://schemas.microsoft.com/office/drawing/2014/main" id="{5B927569-3A8C-4895-9B50-B7DEB851B374}"/>
              </a:ext>
            </a:extLst>
          </p:cNvPr>
          <p:cNvSpPr>
            <a:spLocks noGrp="1"/>
          </p:cNvSpPr>
          <p:nvPr>
            <p:ph type="ftr" sz="quarter" idx="11"/>
          </p:nvPr>
        </p:nvSpPr>
        <p:spPr/>
        <p:txBody>
          <a:bodyPr/>
          <a:lstStyle/>
          <a:p>
            <a:r>
              <a:rPr lang="en-US" dirty="0"/>
              <a:t>Use “Insert” &gt; “Header &amp; Footer“ to change footers or date</a:t>
            </a:r>
          </a:p>
        </p:txBody>
      </p:sp>
      <p:sp>
        <p:nvSpPr>
          <p:cNvPr id="7" name="Slide Number Placeholder 6">
            <a:extLst>
              <a:ext uri="{FF2B5EF4-FFF2-40B4-BE49-F238E27FC236}">
                <a16:creationId xmlns="" xmlns:a16="http://schemas.microsoft.com/office/drawing/2014/main" id="{C72C4EEB-605E-420F-9694-4EFD4291200E}"/>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8" name="Straight Connector 7">
            <a:extLst>
              <a:ext uri="{FF2B5EF4-FFF2-40B4-BE49-F238E27FC236}">
                <a16:creationId xmlns="" xmlns:a16="http://schemas.microsoft.com/office/drawing/2014/main" id="{E4ECADED-D89E-4E7E-90B1-D4CCAFE9BECA}"/>
              </a:ext>
            </a:extLst>
          </p:cNvPr>
          <p:cNvCxnSpPr/>
          <p:nvPr userDrawn="1"/>
        </p:nvCxnSpPr>
        <p:spPr>
          <a:xfrm>
            <a:off x="0" y="62196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51326"/>
      </p:ext>
    </p:extLst>
  </p:cSld>
  <p:clrMapOvr>
    <a:masterClrMapping/>
  </p:clrMapOvr>
  <p:extLst mod="1">
    <p:ext uri="{DCECCB84-F9BA-43D5-87BE-67443E8EF086}">
      <p15:sldGuideLst xmlns="" xmlns:p15="http://schemas.microsoft.com/office/powerpoint/2012/main">
        <p15:guide id="1" pos="2880" userDrawn="1">
          <p15:clr>
            <a:srgbClr val="FBAE40"/>
          </p15:clr>
        </p15:guide>
        <p15:guide id="2" pos="2790" userDrawn="1">
          <p15:clr>
            <a:srgbClr val="FBAE40"/>
          </p15:clr>
        </p15:guide>
        <p15:guide id="3" pos="29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3-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F1D5D-902B-460E-BC48-05BE31EABED8}"/>
              </a:ext>
            </a:extLst>
          </p:cNvPr>
          <p:cNvSpPr>
            <a:spLocks noGrp="1"/>
          </p:cNvSpPr>
          <p:nvPr>
            <p:ph type="title"/>
          </p:nvPr>
        </p:nvSpPr>
        <p:spPr>
          <a:xfrm>
            <a:off x="342900" y="457200"/>
            <a:ext cx="8455914" cy="914400"/>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CF3AB49D-AD51-4184-8FA6-6521F31B9E93}"/>
              </a:ext>
            </a:extLst>
          </p:cNvPr>
          <p:cNvSpPr>
            <a:spLocks noGrp="1"/>
          </p:cNvSpPr>
          <p:nvPr>
            <p:ph sz="half" idx="1"/>
          </p:nvPr>
        </p:nvSpPr>
        <p:spPr>
          <a:xfrm>
            <a:off x="342900" y="1645920"/>
            <a:ext cx="268147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CE634F4D-799E-4E62-8CA3-57C95BA78B57}"/>
              </a:ext>
            </a:extLst>
          </p:cNvPr>
          <p:cNvSpPr>
            <a:spLocks noGrp="1"/>
          </p:cNvSpPr>
          <p:nvPr>
            <p:ph sz="half" idx="2"/>
          </p:nvPr>
        </p:nvSpPr>
        <p:spPr>
          <a:xfrm>
            <a:off x="3230118" y="1645920"/>
            <a:ext cx="268147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F2AE617-F2AC-4903-95B9-50914A32111E}"/>
              </a:ext>
            </a:extLst>
          </p:cNvPr>
          <p:cNvSpPr>
            <a:spLocks noGrp="1"/>
          </p:cNvSpPr>
          <p:nvPr>
            <p:ph type="dt" sz="half" idx="10"/>
          </p:nvPr>
        </p:nvSpPr>
        <p:spPr/>
        <p:txBody>
          <a:bodyPr/>
          <a:lstStyle/>
          <a:p>
            <a:fld id="{AB23DF93-CEF4-402D-B11B-EAA53E8C8552}" type="datetime1">
              <a:rPr lang="en-US" smtClean="0"/>
              <a:t>9/1/2020</a:t>
            </a:fld>
            <a:endParaRPr lang="en-US" dirty="0"/>
          </a:p>
        </p:txBody>
      </p:sp>
      <p:sp>
        <p:nvSpPr>
          <p:cNvPr id="6" name="Footer Placeholder 5">
            <a:extLst>
              <a:ext uri="{FF2B5EF4-FFF2-40B4-BE49-F238E27FC236}">
                <a16:creationId xmlns="" xmlns:a16="http://schemas.microsoft.com/office/drawing/2014/main" id="{5B927569-3A8C-4895-9B50-B7DEB851B374}"/>
              </a:ext>
            </a:extLst>
          </p:cNvPr>
          <p:cNvSpPr>
            <a:spLocks noGrp="1"/>
          </p:cNvSpPr>
          <p:nvPr>
            <p:ph type="ftr" sz="quarter" idx="11"/>
          </p:nvPr>
        </p:nvSpPr>
        <p:spPr/>
        <p:txBody>
          <a:bodyPr/>
          <a:lstStyle/>
          <a:p>
            <a:r>
              <a:rPr lang="en-US" dirty="0"/>
              <a:t>Use “Insert” &gt; “Header &amp; Footer“ to change footers or date</a:t>
            </a:r>
          </a:p>
        </p:txBody>
      </p:sp>
      <p:sp>
        <p:nvSpPr>
          <p:cNvPr id="7" name="Slide Number Placeholder 6">
            <a:extLst>
              <a:ext uri="{FF2B5EF4-FFF2-40B4-BE49-F238E27FC236}">
                <a16:creationId xmlns="" xmlns:a16="http://schemas.microsoft.com/office/drawing/2014/main" id="{C72C4EEB-605E-420F-9694-4EFD4291200E}"/>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8" name="Straight Connector 7">
            <a:extLst>
              <a:ext uri="{FF2B5EF4-FFF2-40B4-BE49-F238E27FC236}">
                <a16:creationId xmlns="" xmlns:a16="http://schemas.microsoft.com/office/drawing/2014/main" id="{E4ECADED-D89E-4E7E-90B1-D4CCAFE9BECA}"/>
              </a:ext>
            </a:extLst>
          </p:cNvPr>
          <p:cNvCxnSpPr/>
          <p:nvPr userDrawn="1"/>
        </p:nvCxnSpPr>
        <p:spPr>
          <a:xfrm>
            <a:off x="0" y="62196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 xmlns:a16="http://schemas.microsoft.com/office/drawing/2014/main" id="{8D44A0D4-F3B3-434F-9C7E-193024A84C0D}"/>
              </a:ext>
            </a:extLst>
          </p:cNvPr>
          <p:cNvSpPr>
            <a:spLocks noGrp="1"/>
          </p:cNvSpPr>
          <p:nvPr>
            <p:ph sz="half" idx="13"/>
          </p:nvPr>
        </p:nvSpPr>
        <p:spPr>
          <a:xfrm>
            <a:off x="6117336" y="1645920"/>
            <a:ext cx="268147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7013041"/>
      </p:ext>
    </p:extLst>
  </p:cSld>
  <p:clrMapOvr>
    <a:masterClrMapping/>
  </p:clrMapOvr>
  <p:extLst mod="1">
    <p:ext uri="{DCECCB84-F9BA-43D5-87BE-67443E8EF086}">
      <p15:sldGuideLst xmlns="" xmlns:p15="http://schemas.microsoft.com/office/powerpoint/2012/main">
        <p15:guide id="1" pos="2880" userDrawn="1">
          <p15:clr>
            <a:srgbClr val="FBAE40"/>
          </p15:clr>
        </p15:guide>
        <p15:guide id="2" pos="2790" userDrawn="1">
          <p15:clr>
            <a:srgbClr val="FBAE40"/>
          </p15:clr>
        </p15:guide>
        <p15:guide id="3" pos="297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09F36-44F9-451C-BBA8-76A5038AF18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BE325A2E-384E-4441-B608-36608A8F697F}"/>
              </a:ext>
            </a:extLst>
          </p:cNvPr>
          <p:cNvSpPr>
            <a:spLocks noGrp="1"/>
          </p:cNvSpPr>
          <p:nvPr>
            <p:ph type="dt" sz="half" idx="10"/>
          </p:nvPr>
        </p:nvSpPr>
        <p:spPr/>
        <p:txBody>
          <a:bodyPr/>
          <a:lstStyle/>
          <a:p>
            <a:fld id="{4BCA7D24-8628-47B9-8F6C-D78AA94FAF5F}" type="datetime1">
              <a:rPr lang="en-US" smtClean="0"/>
              <a:t>9/1/2020</a:t>
            </a:fld>
            <a:endParaRPr lang="en-US" dirty="0"/>
          </a:p>
        </p:txBody>
      </p:sp>
      <p:sp>
        <p:nvSpPr>
          <p:cNvPr id="4" name="Footer Placeholder 3">
            <a:extLst>
              <a:ext uri="{FF2B5EF4-FFF2-40B4-BE49-F238E27FC236}">
                <a16:creationId xmlns="" xmlns:a16="http://schemas.microsoft.com/office/drawing/2014/main" id="{8CF76D29-A225-427C-8242-E96628D4C16E}"/>
              </a:ext>
            </a:extLst>
          </p:cNvPr>
          <p:cNvSpPr>
            <a:spLocks noGrp="1"/>
          </p:cNvSpPr>
          <p:nvPr>
            <p:ph type="ftr" sz="quarter" idx="11"/>
          </p:nvPr>
        </p:nvSpPr>
        <p:spPr/>
        <p:txBody>
          <a:bodyPr/>
          <a:lstStyle/>
          <a:p>
            <a:r>
              <a:rPr lang="en-US" dirty="0"/>
              <a:t>Use “Insert” &gt; “Header &amp; Footer“ to change footers or date</a:t>
            </a:r>
          </a:p>
        </p:txBody>
      </p:sp>
      <p:sp>
        <p:nvSpPr>
          <p:cNvPr id="5" name="Slide Number Placeholder 4">
            <a:extLst>
              <a:ext uri="{FF2B5EF4-FFF2-40B4-BE49-F238E27FC236}">
                <a16:creationId xmlns="" xmlns:a16="http://schemas.microsoft.com/office/drawing/2014/main" id="{5F3B2407-092C-4D4D-9F73-137CFFD54C5A}"/>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6" name="Straight Connector 5">
            <a:extLst>
              <a:ext uri="{FF2B5EF4-FFF2-40B4-BE49-F238E27FC236}">
                <a16:creationId xmlns="" xmlns:a16="http://schemas.microsoft.com/office/drawing/2014/main" id="{0934F281-2E63-4E71-9465-A66DF996ADB8}"/>
              </a:ext>
            </a:extLst>
          </p:cNvPr>
          <p:cNvCxnSpPr/>
          <p:nvPr userDrawn="1"/>
        </p:nvCxnSpPr>
        <p:spPr>
          <a:xfrm>
            <a:off x="0" y="6245254"/>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89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 Circle Imag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6CD60A61-A311-4ACB-84AD-6803578AD8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00" r="86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5AD09F36-44F9-451C-BBA8-76A5038AF180}"/>
              </a:ext>
            </a:extLst>
          </p:cNvPr>
          <p:cNvSpPr>
            <a:spLocks noGrp="1"/>
          </p:cNvSpPr>
          <p:nvPr>
            <p:ph type="title"/>
          </p:nvPr>
        </p:nvSpPr>
        <p:spPr>
          <a:xfrm>
            <a:off x="342900" y="2286000"/>
            <a:ext cx="3600450" cy="913540"/>
          </a:xfrm>
        </p:spPr>
        <p:txBody>
          <a:bodyPr anchor="b"/>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BE325A2E-384E-4441-B608-36608A8F697F}"/>
              </a:ext>
            </a:extLst>
          </p:cNvPr>
          <p:cNvSpPr>
            <a:spLocks noGrp="1"/>
          </p:cNvSpPr>
          <p:nvPr>
            <p:ph type="dt" sz="half" idx="10"/>
          </p:nvPr>
        </p:nvSpPr>
        <p:spPr/>
        <p:txBody>
          <a:bodyPr/>
          <a:lstStyle/>
          <a:p>
            <a:fld id="{5028A251-BC8C-4089-9947-C5F596EB8C12}" type="datetime1">
              <a:rPr lang="en-US" smtClean="0"/>
              <a:t>9/1/2020</a:t>
            </a:fld>
            <a:endParaRPr lang="en-US" dirty="0"/>
          </a:p>
        </p:txBody>
      </p:sp>
      <p:sp>
        <p:nvSpPr>
          <p:cNvPr id="4" name="Footer Placeholder 3">
            <a:extLst>
              <a:ext uri="{FF2B5EF4-FFF2-40B4-BE49-F238E27FC236}">
                <a16:creationId xmlns="" xmlns:a16="http://schemas.microsoft.com/office/drawing/2014/main" id="{8CF76D29-A225-427C-8242-E96628D4C16E}"/>
              </a:ext>
            </a:extLst>
          </p:cNvPr>
          <p:cNvSpPr>
            <a:spLocks noGrp="1"/>
          </p:cNvSpPr>
          <p:nvPr>
            <p:ph type="ftr" sz="quarter" idx="11"/>
          </p:nvPr>
        </p:nvSpPr>
        <p:spPr/>
        <p:txBody>
          <a:bodyPr/>
          <a:lstStyle/>
          <a:p>
            <a:r>
              <a:rPr lang="en-US" dirty="0"/>
              <a:t>Use “Insert” &gt; “Header &amp; Footer“ to change footers or date</a:t>
            </a:r>
          </a:p>
        </p:txBody>
      </p:sp>
      <p:sp>
        <p:nvSpPr>
          <p:cNvPr id="5" name="Slide Number Placeholder 4">
            <a:extLst>
              <a:ext uri="{FF2B5EF4-FFF2-40B4-BE49-F238E27FC236}">
                <a16:creationId xmlns="" xmlns:a16="http://schemas.microsoft.com/office/drawing/2014/main" id="{5F3B2407-092C-4D4D-9F73-137CFFD54C5A}"/>
              </a:ext>
            </a:extLst>
          </p:cNvPr>
          <p:cNvSpPr>
            <a:spLocks noGrp="1"/>
          </p:cNvSpPr>
          <p:nvPr>
            <p:ph type="sldNum" sz="quarter" idx="12"/>
          </p:nvPr>
        </p:nvSpPr>
        <p:spPr/>
        <p:txBody>
          <a:bodyPr/>
          <a:lstStyle/>
          <a:p>
            <a:fld id="{98F3B7AE-F47B-4B75-B549-FED64072A6F1}" type="slidenum">
              <a:rPr lang="en-US" smtClean="0"/>
              <a:t>‹#›</a:t>
            </a:fld>
            <a:endParaRPr lang="en-US" dirty="0"/>
          </a:p>
        </p:txBody>
      </p:sp>
      <p:sp>
        <p:nvSpPr>
          <p:cNvPr id="10" name="Text Placeholder 9">
            <a:extLst>
              <a:ext uri="{FF2B5EF4-FFF2-40B4-BE49-F238E27FC236}">
                <a16:creationId xmlns="" xmlns:a16="http://schemas.microsoft.com/office/drawing/2014/main" id="{8105382C-7C35-4C69-BABA-AA20F118A413}"/>
              </a:ext>
            </a:extLst>
          </p:cNvPr>
          <p:cNvSpPr>
            <a:spLocks noGrp="1"/>
          </p:cNvSpPr>
          <p:nvPr>
            <p:ph type="body" sz="quarter" idx="13"/>
          </p:nvPr>
        </p:nvSpPr>
        <p:spPr>
          <a:xfrm>
            <a:off x="342900" y="3474723"/>
            <a:ext cx="3600450" cy="1906587"/>
          </a:xfrm>
        </p:spPr>
        <p:txBody>
          <a:bodyPr/>
          <a:lstStyle>
            <a:lvl1pPr>
              <a:spcBef>
                <a:spcPts val="0"/>
              </a:spcBef>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 xmlns:a16="http://schemas.microsoft.com/office/drawing/2014/main" id="{65855AF0-3835-4CDC-BE4C-56753242223C}"/>
              </a:ext>
            </a:extLst>
          </p:cNvPr>
          <p:cNvSpPr>
            <a:spLocks noGrp="1"/>
          </p:cNvSpPr>
          <p:nvPr>
            <p:ph type="pic" sz="quarter" idx="14"/>
          </p:nvPr>
        </p:nvSpPr>
        <p:spPr>
          <a:xfrm>
            <a:off x="4203954" y="1207641"/>
            <a:ext cx="3943350" cy="3941064"/>
          </a:xfrm>
          <a:prstGeom prst="ellipse">
            <a:avLst/>
          </a:prstGeom>
        </p:spPr>
        <p:txBody>
          <a:bodyPr/>
          <a:lstStyle/>
          <a:p>
            <a:r>
              <a:rPr lang="en-US"/>
              <a:t>Click icon to add picture</a:t>
            </a:r>
            <a:endParaRPr lang="en-US" dirty="0"/>
          </a:p>
        </p:txBody>
      </p:sp>
      <p:cxnSp>
        <p:nvCxnSpPr>
          <p:cNvPr id="9" name="Straight Connector 8">
            <a:extLst>
              <a:ext uri="{FF2B5EF4-FFF2-40B4-BE49-F238E27FC236}">
                <a16:creationId xmlns="" xmlns:a16="http://schemas.microsoft.com/office/drawing/2014/main" id="{A8D0B0B2-FCB0-43B8-9D89-BB48035FD19C}"/>
              </a:ext>
            </a:extLst>
          </p:cNvPr>
          <p:cNvCxnSpPr/>
          <p:nvPr userDrawn="1"/>
        </p:nvCxnSpPr>
        <p:spPr>
          <a:xfrm>
            <a:off x="0" y="6236708"/>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42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 Square Imag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FE786D-26A6-45F8-99AA-93F0FF9210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00" r="86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5AD09F36-44F9-451C-BBA8-76A5038AF180}"/>
              </a:ext>
            </a:extLst>
          </p:cNvPr>
          <p:cNvSpPr>
            <a:spLocks noGrp="1"/>
          </p:cNvSpPr>
          <p:nvPr>
            <p:ph type="title"/>
          </p:nvPr>
        </p:nvSpPr>
        <p:spPr>
          <a:xfrm>
            <a:off x="342900" y="2286000"/>
            <a:ext cx="3600450" cy="913540"/>
          </a:xfrm>
        </p:spPr>
        <p:txBody>
          <a:bodyPr anchor="b"/>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BE325A2E-384E-4441-B608-36608A8F697F}"/>
              </a:ext>
            </a:extLst>
          </p:cNvPr>
          <p:cNvSpPr>
            <a:spLocks noGrp="1"/>
          </p:cNvSpPr>
          <p:nvPr>
            <p:ph type="dt" sz="half" idx="10"/>
          </p:nvPr>
        </p:nvSpPr>
        <p:spPr/>
        <p:txBody>
          <a:bodyPr/>
          <a:lstStyle/>
          <a:p>
            <a:fld id="{B17C3BAA-2E90-4584-9930-60B09AF2E4FF}" type="datetime1">
              <a:rPr lang="en-US" smtClean="0"/>
              <a:t>9/1/2020</a:t>
            </a:fld>
            <a:endParaRPr lang="en-US" dirty="0"/>
          </a:p>
        </p:txBody>
      </p:sp>
      <p:sp>
        <p:nvSpPr>
          <p:cNvPr id="4" name="Footer Placeholder 3">
            <a:extLst>
              <a:ext uri="{FF2B5EF4-FFF2-40B4-BE49-F238E27FC236}">
                <a16:creationId xmlns="" xmlns:a16="http://schemas.microsoft.com/office/drawing/2014/main" id="{8CF76D29-A225-427C-8242-E96628D4C16E}"/>
              </a:ext>
            </a:extLst>
          </p:cNvPr>
          <p:cNvSpPr>
            <a:spLocks noGrp="1"/>
          </p:cNvSpPr>
          <p:nvPr>
            <p:ph type="ftr" sz="quarter" idx="11"/>
          </p:nvPr>
        </p:nvSpPr>
        <p:spPr/>
        <p:txBody>
          <a:bodyPr/>
          <a:lstStyle/>
          <a:p>
            <a:r>
              <a:rPr lang="en-US" dirty="0"/>
              <a:t>Use “Insert” &gt; “Header &amp; Footer“ to change footers or date</a:t>
            </a:r>
          </a:p>
        </p:txBody>
      </p:sp>
      <p:sp>
        <p:nvSpPr>
          <p:cNvPr id="5" name="Slide Number Placeholder 4">
            <a:extLst>
              <a:ext uri="{FF2B5EF4-FFF2-40B4-BE49-F238E27FC236}">
                <a16:creationId xmlns="" xmlns:a16="http://schemas.microsoft.com/office/drawing/2014/main" id="{5F3B2407-092C-4D4D-9F73-137CFFD54C5A}"/>
              </a:ext>
            </a:extLst>
          </p:cNvPr>
          <p:cNvSpPr>
            <a:spLocks noGrp="1"/>
          </p:cNvSpPr>
          <p:nvPr>
            <p:ph type="sldNum" sz="quarter" idx="12"/>
          </p:nvPr>
        </p:nvSpPr>
        <p:spPr/>
        <p:txBody>
          <a:bodyPr/>
          <a:lstStyle/>
          <a:p>
            <a:fld id="{98F3B7AE-F47B-4B75-B549-FED64072A6F1}" type="slidenum">
              <a:rPr lang="en-US" smtClean="0"/>
              <a:t>‹#›</a:t>
            </a:fld>
            <a:endParaRPr lang="en-US" dirty="0"/>
          </a:p>
        </p:txBody>
      </p:sp>
      <p:sp>
        <p:nvSpPr>
          <p:cNvPr id="10" name="Text Placeholder 9">
            <a:extLst>
              <a:ext uri="{FF2B5EF4-FFF2-40B4-BE49-F238E27FC236}">
                <a16:creationId xmlns="" xmlns:a16="http://schemas.microsoft.com/office/drawing/2014/main" id="{8105382C-7C35-4C69-BABA-AA20F118A413}"/>
              </a:ext>
            </a:extLst>
          </p:cNvPr>
          <p:cNvSpPr>
            <a:spLocks noGrp="1"/>
          </p:cNvSpPr>
          <p:nvPr>
            <p:ph type="body" sz="quarter" idx="13"/>
          </p:nvPr>
        </p:nvSpPr>
        <p:spPr>
          <a:xfrm>
            <a:off x="342900" y="3474723"/>
            <a:ext cx="3600450" cy="1906587"/>
          </a:xfrm>
        </p:spPr>
        <p:txBody>
          <a:bodyPr/>
          <a:lstStyle>
            <a:lvl1pPr>
              <a:spcBef>
                <a:spcPts val="0"/>
              </a:spcBef>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 xmlns:a16="http://schemas.microsoft.com/office/drawing/2014/main" id="{A8D0B0B2-FCB0-43B8-9D89-BB48035FD19C}"/>
              </a:ext>
            </a:extLst>
          </p:cNvPr>
          <p:cNvCxnSpPr/>
          <p:nvPr userDrawn="1"/>
        </p:nvCxnSpPr>
        <p:spPr>
          <a:xfrm>
            <a:off x="0" y="6166622"/>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1">
            <a:extLst>
              <a:ext uri="{FF2B5EF4-FFF2-40B4-BE49-F238E27FC236}">
                <a16:creationId xmlns="" xmlns:a16="http://schemas.microsoft.com/office/drawing/2014/main" id="{C6BCD5D6-92D8-4954-86BB-F8FD7E73FAEB}"/>
              </a:ext>
            </a:extLst>
          </p:cNvPr>
          <p:cNvSpPr>
            <a:spLocks noGrp="1"/>
          </p:cNvSpPr>
          <p:nvPr>
            <p:ph type="pic" sz="quarter" idx="14"/>
          </p:nvPr>
        </p:nvSpPr>
        <p:spPr>
          <a:xfrm>
            <a:off x="4203954" y="1207641"/>
            <a:ext cx="3943350" cy="393979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73187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110FD5-DB56-42E9-9AC2-7AC50467A938}"/>
              </a:ext>
            </a:extLst>
          </p:cNvPr>
          <p:cNvSpPr>
            <a:spLocks noGrp="1"/>
          </p:cNvSpPr>
          <p:nvPr>
            <p:ph type="dt" sz="half" idx="10"/>
          </p:nvPr>
        </p:nvSpPr>
        <p:spPr/>
        <p:txBody>
          <a:bodyPr/>
          <a:lstStyle/>
          <a:p>
            <a:fld id="{B267817C-445F-4F2A-ADF6-B821A61C0392}" type="datetime1">
              <a:rPr lang="en-US" smtClean="0"/>
              <a:t>9/1/2020</a:t>
            </a:fld>
            <a:endParaRPr lang="en-US" dirty="0"/>
          </a:p>
        </p:txBody>
      </p:sp>
      <p:sp>
        <p:nvSpPr>
          <p:cNvPr id="3" name="Footer Placeholder 2">
            <a:extLst>
              <a:ext uri="{FF2B5EF4-FFF2-40B4-BE49-F238E27FC236}">
                <a16:creationId xmlns="" xmlns:a16="http://schemas.microsoft.com/office/drawing/2014/main" id="{EF9919A2-E83F-44B9-B958-6BEDD4189DDC}"/>
              </a:ext>
            </a:extLst>
          </p:cNvPr>
          <p:cNvSpPr>
            <a:spLocks noGrp="1"/>
          </p:cNvSpPr>
          <p:nvPr>
            <p:ph type="ftr" sz="quarter" idx="11"/>
          </p:nvPr>
        </p:nvSpPr>
        <p:spPr/>
        <p:txBody>
          <a:bodyPr/>
          <a:lstStyle/>
          <a:p>
            <a:r>
              <a:rPr lang="en-US" dirty="0"/>
              <a:t>Use “Insert” &gt; “Header &amp; Footer“ to change footers or date</a:t>
            </a:r>
          </a:p>
        </p:txBody>
      </p:sp>
      <p:sp>
        <p:nvSpPr>
          <p:cNvPr id="4" name="Slide Number Placeholder 3">
            <a:extLst>
              <a:ext uri="{FF2B5EF4-FFF2-40B4-BE49-F238E27FC236}">
                <a16:creationId xmlns="" xmlns:a16="http://schemas.microsoft.com/office/drawing/2014/main" id="{1389F304-5055-43A4-88A5-6CECBA62D12E}"/>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5" name="Straight Connector 4">
            <a:extLst>
              <a:ext uri="{FF2B5EF4-FFF2-40B4-BE49-F238E27FC236}">
                <a16:creationId xmlns="" xmlns:a16="http://schemas.microsoft.com/office/drawing/2014/main" id="{F28ADEC9-F351-4262-B104-3FCA9311A924}"/>
              </a:ext>
            </a:extLst>
          </p:cNvPr>
          <p:cNvCxnSpPr/>
          <p:nvPr userDrawn="1"/>
        </p:nvCxnSpPr>
        <p:spPr>
          <a:xfrm>
            <a:off x="59821" y="6168342"/>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21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A70BDCC-407E-4C77-831C-329EE676C8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342900" y="804672"/>
            <a:ext cx="5829300" cy="2286000"/>
          </a:xfrm>
        </p:spPr>
        <p:txBody>
          <a:bodyPr anchor="b" anchorCtr="0">
            <a:normAutofit/>
          </a:bodyPr>
          <a:lstStyle>
            <a:lvl1pPr>
              <a:defRPr sz="4400">
                <a:solidFill>
                  <a:schemeClr val="tx2"/>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B7AF4FC5-F369-4C8A-AA37-E8986AF70D75}"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342900" y="3776472"/>
            <a:ext cx="5829300" cy="2057400"/>
          </a:xfrm>
        </p:spPr>
        <p:txBody>
          <a:bodyPr/>
          <a:lstStyle>
            <a:lvl1pPr marL="0" indent="0">
              <a:buNone/>
              <a:defRPr sz="2400" b="0">
                <a:solidFill>
                  <a:schemeClr val="tx2"/>
                </a:solidFill>
              </a:defRPr>
            </a:lvl1pPr>
            <a:lvl2pPr marL="228600" indent="-228600">
              <a:buFont typeface="Arial" panose="020B0604020202020204" pitchFamily="34" charset="0"/>
              <a:buChar char="•"/>
              <a:defRPr sz="2400">
                <a:solidFill>
                  <a:schemeClr val="tx2"/>
                </a:solidFill>
              </a:defRPr>
            </a:lvl2pPr>
            <a:lvl3pPr marL="0" indent="0">
              <a:buNone/>
              <a:defRPr sz="18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en-US"/>
              <a:t>Edit Master text styles</a:t>
            </a:r>
          </a:p>
        </p:txBody>
      </p:sp>
      <p:cxnSp>
        <p:nvCxnSpPr>
          <p:cNvPr id="13" name="Straight Connector 12">
            <a:extLst>
              <a:ext uri="{FF2B5EF4-FFF2-40B4-BE49-F238E27FC236}">
                <a16:creationId xmlns="" xmlns:a16="http://schemas.microsoft.com/office/drawing/2014/main" id="{A9A0A84C-66B1-41E6-B73C-336894024EB3}"/>
              </a:ext>
            </a:extLst>
          </p:cNvPr>
          <p:cNvCxnSpPr/>
          <p:nvPr userDrawn="1"/>
        </p:nvCxnSpPr>
        <p:spPr>
          <a:xfrm>
            <a:off x="0" y="6211072"/>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21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Dark Green">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448A3A7-F896-4B7F-AC7A-7CC90D6801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342900" y="804672"/>
            <a:ext cx="5829300" cy="2286000"/>
          </a:xfrm>
        </p:spPr>
        <p:txBody>
          <a:bodyPr anchor="b" anchorCtr="0">
            <a:normAutofit/>
          </a:bodyPr>
          <a:lstStyle>
            <a:lvl1pPr>
              <a:defRPr sz="44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bg1"/>
                </a:solidFill>
              </a:defRPr>
            </a:lvl1pPr>
          </a:lstStyle>
          <a:p>
            <a:fld id="{6752B0DE-9BE5-449D-9B92-A86A101F2555}"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bg1"/>
                </a:solidFill>
              </a:defRPr>
            </a:lvl1pPr>
          </a:lstStyle>
          <a:p>
            <a:fld id="{98F3B7AE-F47B-4B75-B549-FED64072A6F1}" type="slidenum">
              <a:rPr lang="en-US" smtClean="0"/>
              <a:pPr/>
              <a:t>‹#›</a:t>
            </a:fld>
            <a:endParaRPr lang="en-US" dirty="0"/>
          </a:p>
        </p:txBody>
      </p:sp>
      <p:cxnSp>
        <p:nvCxnSpPr>
          <p:cNvPr id="11" name="Straight Connector 10">
            <a:extLst>
              <a:ext uri="{FF2B5EF4-FFF2-40B4-BE49-F238E27FC236}">
                <a16:creationId xmlns="" xmlns:a16="http://schemas.microsoft.com/office/drawing/2014/main" id="{A554933E-D5DF-411A-98E1-D8A24617AA0E}"/>
              </a:ext>
            </a:extLst>
          </p:cNvPr>
          <p:cNvCxnSpPr/>
          <p:nvPr userDrawn="1"/>
        </p:nvCxnSpPr>
        <p:spPr>
          <a:xfrm>
            <a:off x="0" y="6202526"/>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342900" y="3776472"/>
            <a:ext cx="5829300" cy="2057400"/>
          </a:xfrm>
        </p:spPr>
        <p:txBody>
          <a:bodyPr/>
          <a:lstStyle>
            <a:lvl1pPr marL="0" indent="0">
              <a:buNone/>
              <a:defRPr sz="2400" b="0">
                <a:solidFill>
                  <a:schemeClr val="bg1"/>
                </a:solidFill>
              </a:defRPr>
            </a:lvl1pPr>
            <a:lvl2pPr marL="228600" indent="-228600">
              <a:buFont typeface="Arial" panose="020B0604020202020204" pitchFamily="34" charset="0"/>
              <a:buChar char="•"/>
              <a:defRPr sz="2400">
                <a:solidFill>
                  <a:schemeClr val="bg1"/>
                </a:solidFill>
              </a:defRPr>
            </a:lvl2pPr>
            <a:lvl3pPr marL="0" indent="0">
              <a:buNone/>
              <a:defRPr sz="1800">
                <a:solidFill>
                  <a:schemeClr val="bg1"/>
                </a:solidFill>
              </a:defRPr>
            </a:lvl3pPr>
            <a:lvl4pPr marL="0" indent="0">
              <a:buNone/>
              <a:defRPr sz="1600">
                <a:solidFill>
                  <a:schemeClr val="bg1"/>
                </a:solidFill>
              </a:defRPr>
            </a:lvl4pPr>
            <a:lvl5pPr marL="0" indent="0">
              <a:buNone/>
              <a:defRPr sz="1600">
                <a:solidFill>
                  <a:schemeClr val="bg1"/>
                </a:solidFill>
              </a:defRPr>
            </a:lvl5pPr>
            <a:lvl6pPr marL="0" indent="0">
              <a:buNone/>
              <a:defRPr sz="1600">
                <a:solidFill>
                  <a:schemeClr val="bg1"/>
                </a:solidFill>
              </a:defRPr>
            </a:lvl6pPr>
            <a:lvl7pPr marL="0" indent="0">
              <a:buNone/>
              <a:defRPr sz="1600">
                <a:solidFill>
                  <a:schemeClr val="bg1"/>
                </a:solidFill>
              </a:defRPr>
            </a:lvl7pPr>
            <a:lvl8pPr marL="0" indent="0">
              <a:buNone/>
              <a:defRPr sz="1600">
                <a:solidFill>
                  <a:schemeClr val="bg1"/>
                </a:solidFill>
              </a:defRPr>
            </a:lvl8pPr>
            <a:lvl9pPr marL="0" indent="0">
              <a:buNone/>
              <a:defRPr sz="1600">
                <a:solidFill>
                  <a:schemeClr val="bg1"/>
                </a:solidFill>
              </a:defRPr>
            </a:lvl9pPr>
          </a:lstStyle>
          <a:p>
            <a:pPr lvl="0"/>
            <a:r>
              <a:rPr lang="en-US"/>
              <a:t>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551" y="6285774"/>
            <a:ext cx="2785930" cy="473608"/>
          </a:xfrm>
          <a:prstGeom prst="rect">
            <a:avLst/>
          </a:prstGeom>
        </p:spPr>
      </p:pic>
    </p:spTree>
    <p:extLst>
      <p:ext uri="{BB962C8B-B14F-4D97-AF65-F5344CB8AC3E}">
        <p14:creationId xmlns:p14="http://schemas.microsoft.com/office/powerpoint/2010/main" val="2071513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Light Green">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747EE96F-D400-454F-B811-4EB56F00F0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342900" y="804672"/>
            <a:ext cx="5829300" cy="2286000"/>
          </a:xfrm>
        </p:spPr>
        <p:txBody>
          <a:bodyPr anchor="b" anchorCtr="0">
            <a:normAutofit/>
          </a:bodyPr>
          <a:lstStyle>
            <a:lvl1pPr>
              <a:defRPr sz="440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2C2E4B67-77FB-45A8-A29D-6F2B14E6B09F}"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342900" y="3776472"/>
            <a:ext cx="5829300" cy="2057400"/>
          </a:xfrm>
        </p:spPr>
        <p:txBody>
          <a:bodyPr/>
          <a:lstStyle>
            <a:lvl1pPr marL="0" indent="0">
              <a:buNone/>
              <a:defRPr sz="2400" b="0">
                <a:solidFill>
                  <a:schemeClr val="tx1"/>
                </a:solidFill>
              </a:defRPr>
            </a:lvl1pPr>
            <a:lvl2pPr marL="228600" indent="-228600">
              <a:buFont typeface="Arial" panose="020B0604020202020204" pitchFamily="34" charset="0"/>
              <a:buChar char="•"/>
              <a:defRPr sz="2400">
                <a:solidFill>
                  <a:schemeClr val="tx1"/>
                </a:solidFill>
              </a:defRPr>
            </a:lvl2pPr>
            <a:lvl3pPr marL="0" indent="0">
              <a:buNone/>
              <a:defRPr sz="18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Edit Master text styles</a:t>
            </a:r>
          </a:p>
        </p:txBody>
      </p:sp>
      <p:cxnSp>
        <p:nvCxnSpPr>
          <p:cNvPr id="16" name="Straight Connector 15">
            <a:extLst>
              <a:ext uri="{FF2B5EF4-FFF2-40B4-BE49-F238E27FC236}">
                <a16:creationId xmlns="" xmlns:a16="http://schemas.microsoft.com/office/drawing/2014/main" id="{B0E3EBF4-1905-48AC-93F0-5B4E15BF7298}"/>
              </a:ext>
            </a:extLst>
          </p:cNvPr>
          <p:cNvCxnSpPr/>
          <p:nvPr userDrawn="1"/>
        </p:nvCxnSpPr>
        <p:spPr>
          <a:xfrm>
            <a:off x="0" y="6211071"/>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287" y="6301057"/>
            <a:ext cx="2734654" cy="462942"/>
          </a:xfrm>
          <a:prstGeom prst="rect">
            <a:avLst/>
          </a:prstGeom>
        </p:spPr>
      </p:pic>
    </p:spTree>
    <p:extLst>
      <p:ext uri="{BB962C8B-B14F-4D97-AF65-F5344CB8AC3E}">
        <p14:creationId xmlns:p14="http://schemas.microsoft.com/office/powerpoint/2010/main" val="111133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Teal">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0C2C409-3A72-474B-8416-3CFC6C6EFD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342900" y="804672"/>
            <a:ext cx="5829300" cy="2286000"/>
          </a:xfrm>
        </p:spPr>
        <p:txBody>
          <a:bodyPr anchor="b" anchorCtr="0">
            <a:normAutofit/>
          </a:bodyPr>
          <a:lstStyle>
            <a:lvl1pPr>
              <a:defRPr sz="440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A736BC7A-2824-4A1F-A1E5-9D24EEC17ECA}"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342900" y="3776472"/>
            <a:ext cx="5829300" cy="2057400"/>
          </a:xfrm>
        </p:spPr>
        <p:txBody>
          <a:bodyPr/>
          <a:lstStyle>
            <a:lvl1pPr marL="0" indent="0">
              <a:buNone/>
              <a:defRPr sz="2400" b="0">
                <a:solidFill>
                  <a:schemeClr val="tx1"/>
                </a:solidFill>
              </a:defRPr>
            </a:lvl1pPr>
            <a:lvl2pPr marL="228600" indent="-228600">
              <a:buFont typeface="Arial" panose="020B0604020202020204" pitchFamily="34" charset="0"/>
              <a:buChar char="•"/>
              <a:defRPr sz="2400">
                <a:solidFill>
                  <a:schemeClr val="tx1"/>
                </a:solidFill>
              </a:defRPr>
            </a:lvl2pPr>
            <a:lvl3pPr marL="0" indent="0">
              <a:buNone/>
              <a:defRPr sz="18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Edit Master text styles</a:t>
            </a:r>
          </a:p>
        </p:txBody>
      </p:sp>
      <p:cxnSp>
        <p:nvCxnSpPr>
          <p:cNvPr id="16" name="Straight Connector 15">
            <a:extLst>
              <a:ext uri="{FF2B5EF4-FFF2-40B4-BE49-F238E27FC236}">
                <a16:creationId xmlns="" xmlns:a16="http://schemas.microsoft.com/office/drawing/2014/main" id="{B0E3EBF4-1905-48AC-93F0-5B4E15BF7298}"/>
              </a:ext>
            </a:extLst>
          </p:cNvPr>
          <p:cNvCxnSpPr/>
          <p:nvPr userDrawn="1"/>
        </p:nvCxnSpPr>
        <p:spPr>
          <a:xfrm>
            <a:off x="0" y="635635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1ECE5557-99E3-4333-B265-9A67E18BC7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850" y="6360362"/>
            <a:ext cx="1457228" cy="492494"/>
          </a:xfrm>
          <a:prstGeom prst="rect">
            <a:avLst/>
          </a:prstGeom>
        </p:spPr>
      </p:pic>
    </p:spTree>
    <p:extLst>
      <p:ext uri="{BB962C8B-B14F-4D97-AF65-F5344CB8AC3E}">
        <p14:creationId xmlns:p14="http://schemas.microsoft.com/office/powerpoint/2010/main" val="410667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255A70C-EBB7-46BD-8830-8A3A9597A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3" r="12803"/>
          <a:stretch/>
        </p:blipFill>
        <p:spPr bwMode="hidden">
          <a:xfrm>
            <a:off x="1" y="2"/>
            <a:ext cx="9144000" cy="6858594"/>
          </a:xfrm>
          <a:prstGeom prst="rect">
            <a:avLst/>
          </a:prstGeom>
        </p:spPr>
      </p:pic>
      <p:sp>
        <p:nvSpPr>
          <p:cNvPr id="2" name="Title 1">
            <a:extLst>
              <a:ext uri="{FF2B5EF4-FFF2-40B4-BE49-F238E27FC236}">
                <a16:creationId xmlns="" xmlns:a16="http://schemas.microsoft.com/office/drawing/2014/main" id="{DF127CA8-92AC-4CB7-9F6F-4CDE98DE6573}"/>
              </a:ext>
            </a:extLst>
          </p:cNvPr>
          <p:cNvSpPr>
            <a:spLocks noGrp="1"/>
          </p:cNvSpPr>
          <p:nvPr>
            <p:ph type="ctrTitle"/>
          </p:nvPr>
        </p:nvSpPr>
        <p:spPr>
          <a:xfrm>
            <a:off x="400050" y="3769690"/>
            <a:ext cx="4114800" cy="1814652"/>
          </a:xfrm>
        </p:spPr>
        <p:txBody>
          <a:bodyPr anchor="t" anchorCtr="0">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CF40B6FA-4C26-42B8-B60C-353E9F3941E0}"/>
              </a:ext>
            </a:extLst>
          </p:cNvPr>
          <p:cNvSpPr>
            <a:spLocks noGrp="1"/>
          </p:cNvSpPr>
          <p:nvPr>
            <p:ph type="subTitle" idx="1"/>
          </p:nvPr>
        </p:nvSpPr>
        <p:spPr>
          <a:xfrm>
            <a:off x="400050" y="5784575"/>
            <a:ext cx="4114800" cy="730769"/>
          </a:xfrm>
        </p:spPr>
        <p:txBody>
          <a:bodyPr anchor="t" anchorCtr="0">
            <a:normAutofit/>
          </a:bodyPr>
          <a:lstStyle>
            <a:lvl1pPr marL="0" indent="0" algn="l">
              <a:buNone/>
              <a:defRPr sz="1800" b="0">
                <a:solidFill>
                  <a:schemeClr val="bg1"/>
                </a:solidFill>
              </a:defRPr>
            </a:lvl1pPr>
            <a:lvl2pPr marL="228600" indent="-228600" algn="l">
              <a:spcBef>
                <a:spcPts val="1000"/>
              </a:spcBef>
              <a:buFont typeface="Arial" panose="020B0604020202020204" pitchFamily="34" charset="0"/>
              <a:buChar char="•"/>
              <a:defRPr sz="1800">
                <a:solidFill>
                  <a:schemeClr val="bg1"/>
                </a:solidFill>
              </a:defRPr>
            </a:lvl2pPr>
            <a:lvl3pPr marL="0" indent="0" algn="l">
              <a:spcBef>
                <a:spcPts val="1000"/>
              </a:spcBef>
              <a:buNone/>
              <a:defRPr sz="1800">
                <a:solidFill>
                  <a:schemeClr val="bg1"/>
                </a:solidFill>
              </a:defRPr>
            </a:lvl3pPr>
            <a:lvl4pPr marL="0" indent="0" algn="l">
              <a:spcBef>
                <a:spcPts val="1000"/>
              </a:spcBef>
              <a:buNone/>
              <a:defRPr sz="1600">
                <a:solidFill>
                  <a:schemeClr val="bg1"/>
                </a:solidFill>
              </a:defRPr>
            </a:lvl4pPr>
            <a:lvl5pPr marL="0" indent="0" algn="l">
              <a:spcBef>
                <a:spcPts val="1000"/>
              </a:spcBef>
              <a:buNone/>
              <a:defRPr sz="1600">
                <a:solidFill>
                  <a:schemeClr val="bg1"/>
                </a:solidFill>
              </a:defRPr>
            </a:lvl5pPr>
            <a:lvl6pPr marL="0" indent="0" algn="l">
              <a:spcBef>
                <a:spcPts val="1000"/>
              </a:spcBef>
              <a:buNone/>
              <a:defRPr sz="1600">
                <a:solidFill>
                  <a:schemeClr val="bg1"/>
                </a:solidFill>
              </a:defRPr>
            </a:lvl6pPr>
            <a:lvl7pPr marL="0" indent="0" algn="l">
              <a:spcBef>
                <a:spcPts val="1000"/>
              </a:spcBef>
              <a:buNone/>
              <a:defRPr sz="1600">
                <a:solidFill>
                  <a:schemeClr val="bg1"/>
                </a:solidFill>
              </a:defRPr>
            </a:lvl7pPr>
            <a:lvl8pPr marL="0" indent="0" algn="l">
              <a:spcBef>
                <a:spcPts val="1000"/>
              </a:spcBef>
              <a:buNone/>
              <a:defRPr sz="1600">
                <a:solidFill>
                  <a:schemeClr val="bg1"/>
                </a:solidFill>
              </a:defRPr>
            </a:lvl8pPr>
            <a:lvl9pPr marL="0" indent="0" algn="l">
              <a:spcBef>
                <a:spcPts val="1000"/>
              </a:spcBef>
              <a:buNone/>
              <a:defRPr sz="1600">
                <a:solidFill>
                  <a:schemeClr val="bg1"/>
                </a:solidFill>
              </a:defRPr>
            </a:lvl9pPr>
          </a:lstStyle>
          <a:p>
            <a:pPr lvl="0"/>
            <a:r>
              <a:rPr lang="en-US"/>
              <a:t>Click to edit Master subtitle style</a:t>
            </a:r>
            <a:endParaRPr lang="en-US" dirty="0"/>
          </a:p>
        </p:txBody>
      </p:sp>
      <p:sp>
        <p:nvSpPr>
          <p:cNvPr id="8" name="Text Placeholder 13">
            <a:extLst>
              <a:ext uri="{FF2B5EF4-FFF2-40B4-BE49-F238E27FC236}">
                <a16:creationId xmlns="" xmlns:a16="http://schemas.microsoft.com/office/drawing/2014/main" id="{F7FB1A3D-AD0C-408B-A903-9B5F7D240421}"/>
              </a:ext>
            </a:extLst>
          </p:cNvPr>
          <p:cNvSpPr>
            <a:spLocks noGrp="1"/>
          </p:cNvSpPr>
          <p:nvPr>
            <p:ph type="body" sz="quarter" idx="13"/>
          </p:nvPr>
        </p:nvSpPr>
        <p:spPr>
          <a:xfrm>
            <a:off x="6858000" y="457203"/>
            <a:ext cx="1803654" cy="1828799"/>
          </a:xfrm>
        </p:spPr>
        <p:txBody>
          <a:bodyPr/>
          <a:lstStyle>
            <a:lvl1pPr>
              <a:defRPr sz="1800" b="1">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vl6pPr marL="0" indent="0">
              <a:spcBef>
                <a:spcPts val="0"/>
              </a:spcBef>
              <a:buNone/>
              <a:defRPr>
                <a:solidFill>
                  <a:schemeClr val="bg1"/>
                </a:solidFill>
              </a:defRPr>
            </a:lvl6pPr>
            <a:lvl7pPr marL="0" indent="0">
              <a:spcBef>
                <a:spcPts val="0"/>
              </a:spcBef>
              <a:buNone/>
              <a:defRPr>
                <a:solidFill>
                  <a:schemeClr val="bg1"/>
                </a:solidFill>
              </a:defRPr>
            </a:lvl7pPr>
            <a:lvl8pPr marL="0" indent="0">
              <a:spcBef>
                <a:spcPts val="0"/>
              </a:spcBef>
              <a:buNone/>
              <a:defRPr>
                <a:solidFill>
                  <a:schemeClr val="bg1"/>
                </a:solidFill>
              </a:defRPr>
            </a:lvl8pPr>
            <a:lvl9pPr marL="0" indent="0">
              <a:spcBef>
                <a:spcPts val="0"/>
              </a:spcBef>
              <a:buNone/>
              <a:defRPr>
                <a:solidFill>
                  <a:schemeClr val="bg1"/>
                </a:solidFill>
              </a:defRPr>
            </a:lvl9pPr>
          </a:lstStyle>
          <a:p>
            <a:pPr lvl="0"/>
            <a:r>
              <a:rPr lang="en-US"/>
              <a:t>Edit Master text styles</a:t>
            </a:r>
          </a:p>
          <a:p>
            <a:pPr lvl="1"/>
            <a:r>
              <a:rPr lang="en-US"/>
              <a:t>Second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200" y="237487"/>
            <a:ext cx="4067800" cy="691526"/>
          </a:xfrm>
          <a:prstGeom prst="rect">
            <a:avLst/>
          </a:prstGeom>
        </p:spPr>
      </p:pic>
    </p:spTree>
    <p:extLst>
      <p:ext uri="{BB962C8B-B14F-4D97-AF65-F5344CB8AC3E}">
        <p14:creationId xmlns:p14="http://schemas.microsoft.com/office/powerpoint/2010/main" val="2674812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Dark Green Circle">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9D1F1C1C-4831-4BF4-87EF-3E56E81AAB55}"/>
              </a:ext>
            </a:extLst>
          </p:cNvPr>
          <p:cNvSpPr>
            <a:spLocks noEditPoints="1"/>
          </p:cNvSpPr>
          <p:nvPr userDrawn="1"/>
        </p:nvSpPr>
        <p:spPr bwMode="auto">
          <a:xfrm>
            <a:off x="116358" y="-1125499"/>
            <a:ext cx="6349893" cy="6361781"/>
          </a:xfrm>
          <a:custGeom>
            <a:avLst/>
            <a:gdLst>
              <a:gd name="T0" fmla="*/ 2246 w 2246"/>
              <a:gd name="T1" fmla="*/ 1124 h 2247"/>
              <a:gd name="T2" fmla="*/ 1123 w 2246"/>
              <a:gd name="T3" fmla="*/ 2247 h 2247"/>
              <a:gd name="T4" fmla="*/ 0 w 2246"/>
              <a:gd name="T5" fmla="*/ 1124 h 2247"/>
              <a:gd name="T6" fmla="*/ 1123 w 2246"/>
              <a:gd name="T7" fmla="*/ 0 h 2247"/>
              <a:gd name="T8" fmla="*/ 2246 w 2246"/>
              <a:gd name="T9" fmla="*/ 1124 h 2247"/>
              <a:gd name="T10" fmla="*/ 1123 w 2246"/>
              <a:gd name="T11" fmla="*/ 158 h 2247"/>
              <a:gd name="T12" fmla="*/ 157 w 2246"/>
              <a:gd name="T13" fmla="*/ 1124 h 2247"/>
              <a:gd name="T14" fmla="*/ 1123 w 2246"/>
              <a:gd name="T15" fmla="*/ 2090 h 2247"/>
              <a:gd name="T16" fmla="*/ 2089 w 2246"/>
              <a:gd name="T17" fmla="*/ 1124 h 2247"/>
              <a:gd name="T18" fmla="*/ 1123 w 2246"/>
              <a:gd name="T19" fmla="*/ 158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6" h="2247">
                <a:moveTo>
                  <a:pt x="2246" y="1124"/>
                </a:moveTo>
                <a:cubicBezTo>
                  <a:pt x="2246" y="1744"/>
                  <a:pt x="1743" y="2247"/>
                  <a:pt x="1123" y="2247"/>
                </a:cubicBezTo>
                <a:cubicBezTo>
                  <a:pt x="503" y="2247"/>
                  <a:pt x="0" y="1744"/>
                  <a:pt x="0" y="1124"/>
                </a:cubicBezTo>
                <a:cubicBezTo>
                  <a:pt x="0" y="503"/>
                  <a:pt x="503" y="0"/>
                  <a:pt x="1123" y="0"/>
                </a:cubicBezTo>
                <a:cubicBezTo>
                  <a:pt x="1743" y="0"/>
                  <a:pt x="2246" y="503"/>
                  <a:pt x="2246" y="1124"/>
                </a:cubicBezTo>
                <a:close/>
                <a:moveTo>
                  <a:pt x="1123" y="158"/>
                </a:moveTo>
                <a:cubicBezTo>
                  <a:pt x="590" y="158"/>
                  <a:pt x="157" y="590"/>
                  <a:pt x="157" y="1124"/>
                </a:cubicBezTo>
                <a:cubicBezTo>
                  <a:pt x="157" y="1657"/>
                  <a:pt x="590" y="2090"/>
                  <a:pt x="1123" y="2090"/>
                </a:cubicBezTo>
                <a:cubicBezTo>
                  <a:pt x="1657" y="2090"/>
                  <a:pt x="2089" y="1657"/>
                  <a:pt x="2089" y="1124"/>
                </a:cubicBezTo>
                <a:cubicBezTo>
                  <a:pt x="2089" y="590"/>
                  <a:pt x="1657" y="158"/>
                  <a:pt x="1123" y="1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219200" y="457200"/>
            <a:ext cx="4144210" cy="3319272"/>
          </a:xfrm>
        </p:spPr>
        <p:txBody>
          <a:bodyPr anchor="ctr" anchorCtr="0">
            <a:normAutofit/>
          </a:bodyPr>
          <a:lstStyle>
            <a:lvl1pPr algn="ctr">
              <a:defRPr sz="4000">
                <a:solidFill>
                  <a:schemeClr val="tx2"/>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85A6A3C1-4BF9-490A-BBED-FD7B65CB10D3}"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5657850" y="4690872"/>
            <a:ext cx="3086100" cy="1371600"/>
          </a:xfrm>
        </p:spPr>
        <p:txBody>
          <a:bodyPr>
            <a:normAutofit/>
          </a:bodyPr>
          <a:lstStyle>
            <a:lvl1pPr marL="0" indent="0">
              <a:buNone/>
              <a:defRPr sz="1400" b="1">
                <a:solidFill>
                  <a:schemeClr val="tx2"/>
                </a:solidFill>
              </a:defRPr>
            </a:lvl1pPr>
            <a:lvl2pPr marL="0" indent="0">
              <a:spcBef>
                <a:spcPts val="0"/>
              </a:spcBef>
              <a:buFont typeface="Arial" panose="020B0604020202020204" pitchFamily="34" charset="0"/>
              <a:buNone/>
              <a:defRPr sz="1400">
                <a:solidFill>
                  <a:schemeClr val="tx2"/>
                </a:solidFill>
              </a:defRPr>
            </a:lvl2pPr>
            <a:lvl3pPr marL="0" indent="0">
              <a:spcBef>
                <a:spcPts val="0"/>
              </a:spcBef>
              <a:buNone/>
              <a:defRPr sz="1400" i="1">
                <a:solidFill>
                  <a:schemeClr val="tx2"/>
                </a:solidFill>
              </a:defRPr>
            </a:lvl3pPr>
            <a:lvl4pPr marL="0" indent="0">
              <a:spcBef>
                <a:spcPts val="0"/>
              </a:spcBef>
              <a:buNone/>
              <a:defRPr sz="1200">
                <a:solidFill>
                  <a:schemeClr val="tx2"/>
                </a:solidFill>
              </a:defRPr>
            </a:lvl4pPr>
            <a:lvl5pPr marL="0" indent="0">
              <a:spcBef>
                <a:spcPts val="0"/>
              </a:spcBef>
              <a:buNone/>
              <a:defRPr sz="1200">
                <a:solidFill>
                  <a:schemeClr val="tx2"/>
                </a:solidFill>
              </a:defRPr>
            </a:lvl5pPr>
            <a:lvl6pPr marL="0" indent="0">
              <a:spcBef>
                <a:spcPts val="0"/>
              </a:spcBef>
              <a:buNone/>
              <a:defRPr sz="1200">
                <a:solidFill>
                  <a:schemeClr val="tx2"/>
                </a:solidFill>
              </a:defRPr>
            </a:lvl6pPr>
            <a:lvl7pPr marL="0" indent="0">
              <a:spcBef>
                <a:spcPts val="0"/>
              </a:spcBef>
              <a:buNone/>
              <a:defRPr sz="1200">
                <a:solidFill>
                  <a:schemeClr val="tx2"/>
                </a:solidFill>
              </a:defRPr>
            </a:lvl7pPr>
            <a:lvl8pPr marL="0" indent="0">
              <a:spcBef>
                <a:spcPts val="0"/>
              </a:spcBef>
              <a:buNone/>
              <a:defRPr sz="1200">
                <a:solidFill>
                  <a:schemeClr val="tx2"/>
                </a:solidFill>
              </a:defRPr>
            </a:lvl8pPr>
            <a:lvl9pPr marL="0" indent="0">
              <a:spcBef>
                <a:spcPts val="0"/>
              </a:spcBef>
              <a:buNone/>
              <a:defRPr sz="1200">
                <a:solidFill>
                  <a:schemeClr val="tx2"/>
                </a:solidFill>
              </a:defRPr>
            </a:lvl9pPr>
          </a:lstStyle>
          <a:p>
            <a:pPr lvl="0"/>
            <a:r>
              <a:rPr lang="en-US"/>
              <a:t>Edit Master text styles</a:t>
            </a:r>
          </a:p>
        </p:txBody>
      </p:sp>
      <p:cxnSp>
        <p:nvCxnSpPr>
          <p:cNvPr id="11" name="Straight Connector 10">
            <a:extLst>
              <a:ext uri="{FF2B5EF4-FFF2-40B4-BE49-F238E27FC236}">
                <a16:creationId xmlns="" xmlns:a16="http://schemas.microsoft.com/office/drawing/2014/main" id="{EEBAA5A9-7BA3-48D8-8622-CF661CB63575}"/>
              </a:ext>
            </a:extLst>
          </p:cNvPr>
          <p:cNvCxnSpPr/>
          <p:nvPr userDrawn="1"/>
        </p:nvCxnSpPr>
        <p:spPr>
          <a:xfrm>
            <a:off x="0" y="62110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824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Dark Teal Circle">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9D1F1C1C-4831-4BF4-87EF-3E56E81AAB55}"/>
              </a:ext>
            </a:extLst>
          </p:cNvPr>
          <p:cNvSpPr>
            <a:spLocks noEditPoints="1"/>
          </p:cNvSpPr>
          <p:nvPr userDrawn="1"/>
        </p:nvSpPr>
        <p:spPr bwMode="auto">
          <a:xfrm>
            <a:off x="116358" y="-1125499"/>
            <a:ext cx="6349893" cy="6361781"/>
          </a:xfrm>
          <a:custGeom>
            <a:avLst/>
            <a:gdLst>
              <a:gd name="T0" fmla="*/ 2246 w 2246"/>
              <a:gd name="T1" fmla="*/ 1124 h 2247"/>
              <a:gd name="T2" fmla="*/ 1123 w 2246"/>
              <a:gd name="T3" fmla="*/ 2247 h 2247"/>
              <a:gd name="T4" fmla="*/ 0 w 2246"/>
              <a:gd name="T5" fmla="*/ 1124 h 2247"/>
              <a:gd name="T6" fmla="*/ 1123 w 2246"/>
              <a:gd name="T7" fmla="*/ 0 h 2247"/>
              <a:gd name="T8" fmla="*/ 2246 w 2246"/>
              <a:gd name="T9" fmla="*/ 1124 h 2247"/>
              <a:gd name="T10" fmla="*/ 1123 w 2246"/>
              <a:gd name="T11" fmla="*/ 158 h 2247"/>
              <a:gd name="T12" fmla="*/ 157 w 2246"/>
              <a:gd name="T13" fmla="*/ 1124 h 2247"/>
              <a:gd name="T14" fmla="*/ 1123 w 2246"/>
              <a:gd name="T15" fmla="*/ 2090 h 2247"/>
              <a:gd name="T16" fmla="*/ 2089 w 2246"/>
              <a:gd name="T17" fmla="*/ 1124 h 2247"/>
              <a:gd name="T18" fmla="*/ 1123 w 2246"/>
              <a:gd name="T19" fmla="*/ 158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6" h="2247">
                <a:moveTo>
                  <a:pt x="2246" y="1124"/>
                </a:moveTo>
                <a:cubicBezTo>
                  <a:pt x="2246" y="1744"/>
                  <a:pt x="1743" y="2247"/>
                  <a:pt x="1123" y="2247"/>
                </a:cubicBezTo>
                <a:cubicBezTo>
                  <a:pt x="503" y="2247"/>
                  <a:pt x="0" y="1744"/>
                  <a:pt x="0" y="1124"/>
                </a:cubicBezTo>
                <a:cubicBezTo>
                  <a:pt x="0" y="503"/>
                  <a:pt x="503" y="0"/>
                  <a:pt x="1123" y="0"/>
                </a:cubicBezTo>
                <a:cubicBezTo>
                  <a:pt x="1743" y="0"/>
                  <a:pt x="2246" y="503"/>
                  <a:pt x="2246" y="1124"/>
                </a:cubicBezTo>
                <a:close/>
                <a:moveTo>
                  <a:pt x="1123" y="158"/>
                </a:moveTo>
                <a:cubicBezTo>
                  <a:pt x="590" y="158"/>
                  <a:pt x="157" y="590"/>
                  <a:pt x="157" y="1124"/>
                </a:cubicBezTo>
                <a:cubicBezTo>
                  <a:pt x="157" y="1657"/>
                  <a:pt x="590" y="2090"/>
                  <a:pt x="1123" y="2090"/>
                </a:cubicBezTo>
                <a:cubicBezTo>
                  <a:pt x="1657" y="2090"/>
                  <a:pt x="2089" y="1657"/>
                  <a:pt x="2089" y="1124"/>
                </a:cubicBezTo>
                <a:cubicBezTo>
                  <a:pt x="2089" y="590"/>
                  <a:pt x="1657" y="158"/>
                  <a:pt x="1123" y="1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219200" y="457200"/>
            <a:ext cx="4144210" cy="3319272"/>
          </a:xfrm>
        </p:spPr>
        <p:txBody>
          <a:bodyPr anchor="ctr" anchorCtr="0">
            <a:normAutofit/>
          </a:bodyPr>
          <a:lstStyle>
            <a:lvl1pPr algn="ctr">
              <a:defRPr sz="4000">
                <a:solidFill>
                  <a:schemeClr val="accent3"/>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85A6A3C1-4BF9-490A-BBED-FD7B65CB10D3}"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5657850" y="4690872"/>
            <a:ext cx="3086100" cy="1371600"/>
          </a:xfrm>
        </p:spPr>
        <p:txBody>
          <a:bodyPr>
            <a:normAutofit/>
          </a:bodyPr>
          <a:lstStyle>
            <a:lvl1pPr marL="0" indent="0">
              <a:buNone/>
              <a:defRPr sz="1400" b="1">
                <a:solidFill>
                  <a:schemeClr val="accent3"/>
                </a:solidFill>
              </a:defRPr>
            </a:lvl1pPr>
            <a:lvl2pPr marL="0" indent="0">
              <a:spcBef>
                <a:spcPts val="0"/>
              </a:spcBef>
              <a:buFont typeface="Arial" panose="020B0604020202020204" pitchFamily="34" charset="0"/>
              <a:buNone/>
              <a:defRPr sz="1400">
                <a:solidFill>
                  <a:schemeClr val="accent3"/>
                </a:solidFill>
              </a:defRPr>
            </a:lvl2pPr>
            <a:lvl3pPr marL="0" indent="0">
              <a:spcBef>
                <a:spcPts val="0"/>
              </a:spcBef>
              <a:buNone/>
              <a:defRPr sz="1400" i="1">
                <a:solidFill>
                  <a:schemeClr val="accent3"/>
                </a:solidFill>
              </a:defRPr>
            </a:lvl3pPr>
            <a:lvl4pPr marL="0" indent="0">
              <a:spcBef>
                <a:spcPts val="0"/>
              </a:spcBef>
              <a:buNone/>
              <a:defRPr sz="1200">
                <a:solidFill>
                  <a:schemeClr val="accent3"/>
                </a:solidFill>
              </a:defRPr>
            </a:lvl4pPr>
            <a:lvl5pPr marL="0" indent="0">
              <a:spcBef>
                <a:spcPts val="0"/>
              </a:spcBef>
              <a:buNone/>
              <a:defRPr sz="1200">
                <a:solidFill>
                  <a:schemeClr val="accent3"/>
                </a:solidFill>
              </a:defRPr>
            </a:lvl5pPr>
            <a:lvl6pPr marL="0" indent="0">
              <a:spcBef>
                <a:spcPts val="0"/>
              </a:spcBef>
              <a:buNone/>
              <a:defRPr sz="1200">
                <a:solidFill>
                  <a:schemeClr val="accent3"/>
                </a:solidFill>
              </a:defRPr>
            </a:lvl6pPr>
            <a:lvl7pPr marL="0" indent="0">
              <a:spcBef>
                <a:spcPts val="0"/>
              </a:spcBef>
              <a:buNone/>
              <a:defRPr sz="1200">
                <a:solidFill>
                  <a:schemeClr val="accent3"/>
                </a:solidFill>
              </a:defRPr>
            </a:lvl7pPr>
            <a:lvl8pPr marL="0" indent="0">
              <a:spcBef>
                <a:spcPts val="0"/>
              </a:spcBef>
              <a:buNone/>
              <a:defRPr sz="1200">
                <a:solidFill>
                  <a:schemeClr val="accent3"/>
                </a:solidFill>
              </a:defRPr>
            </a:lvl8pPr>
            <a:lvl9pPr marL="0" indent="0">
              <a:spcBef>
                <a:spcPts val="0"/>
              </a:spcBef>
              <a:buNone/>
              <a:defRPr sz="1200">
                <a:solidFill>
                  <a:schemeClr val="accent3"/>
                </a:solidFill>
              </a:defRPr>
            </a:lvl9pPr>
          </a:lstStyle>
          <a:p>
            <a:pPr lvl="0"/>
            <a:r>
              <a:rPr lang="en-US"/>
              <a:t>Edit Master text styles</a:t>
            </a:r>
          </a:p>
        </p:txBody>
      </p:sp>
      <p:cxnSp>
        <p:nvCxnSpPr>
          <p:cNvPr id="11" name="Straight Connector 10">
            <a:extLst>
              <a:ext uri="{FF2B5EF4-FFF2-40B4-BE49-F238E27FC236}">
                <a16:creationId xmlns="" xmlns:a16="http://schemas.microsoft.com/office/drawing/2014/main" id="{EEBAA5A9-7BA3-48D8-8622-CF661CB63575}"/>
              </a:ext>
            </a:extLst>
          </p:cNvPr>
          <p:cNvCxnSpPr/>
          <p:nvPr userDrawn="1"/>
        </p:nvCxnSpPr>
        <p:spPr>
          <a:xfrm>
            <a:off x="0" y="6168343"/>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20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urple Circle">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9D1F1C1C-4831-4BF4-87EF-3E56E81AAB55}"/>
              </a:ext>
            </a:extLst>
          </p:cNvPr>
          <p:cNvSpPr>
            <a:spLocks noEditPoints="1"/>
          </p:cNvSpPr>
          <p:nvPr userDrawn="1"/>
        </p:nvSpPr>
        <p:spPr bwMode="auto">
          <a:xfrm>
            <a:off x="116358" y="-1125499"/>
            <a:ext cx="6349893" cy="6361781"/>
          </a:xfrm>
          <a:custGeom>
            <a:avLst/>
            <a:gdLst>
              <a:gd name="T0" fmla="*/ 2246 w 2246"/>
              <a:gd name="T1" fmla="*/ 1124 h 2247"/>
              <a:gd name="T2" fmla="*/ 1123 w 2246"/>
              <a:gd name="T3" fmla="*/ 2247 h 2247"/>
              <a:gd name="T4" fmla="*/ 0 w 2246"/>
              <a:gd name="T5" fmla="*/ 1124 h 2247"/>
              <a:gd name="T6" fmla="*/ 1123 w 2246"/>
              <a:gd name="T7" fmla="*/ 0 h 2247"/>
              <a:gd name="T8" fmla="*/ 2246 w 2246"/>
              <a:gd name="T9" fmla="*/ 1124 h 2247"/>
              <a:gd name="T10" fmla="*/ 1123 w 2246"/>
              <a:gd name="T11" fmla="*/ 158 h 2247"/>
              <a:gd name="T12" fmla="*/ 157 w 2246"/>
              <a:gd name="T13" fmla="*/ 1124 h 2247"/>
              <a:gd name="T14" fmla="*/ 1123 w 2246"/>
              <a:gd name="T15" fmla="*/ 2090 h 2247"/>
              <a:gd name="T16" fmla="*/ 2089 w 2246"/>
              <a:gd name="T17" fmla="*/ 1124 h 2247"/>
              <a:gd name="T18" fmla="*/ 1123 w 2246"/>
              <a:gd name="T19" fmla="*/ 158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6" h="2247">
                <a:moveTo>
                  <a:pt x="2246" y="1124"/>
                </a:moveTo>
                <a:cubicBezTo>
                  <a:pt x="2246" y="1744"/>
                  <a:pt x="1743" y="2247"/>
                  <a:pt x="1123" y="2247"/>
                </a:cubicBezTo>
                <a:cubicBezTo>
                  <a:pt x="503" y="2247"/>
                  <a:pt x="0" y="1744"/>
                  <a:pt x="0" y="1124"/>
                </a:cubicBezTo>
                <a:cubicBezTo>
                  <a:pt x="0" y="503"/>
                  <a:pt x="503" y="0"/>
                  <a:pt x="1123" y="0"/>
                </a:cubicBezTo>
                <a:cubicBezTo>
                  <a:pt x="1743" y="0"/>
                  <a:pt x="2246" y="503"/>
                  <a:pt x="2246" y="1124"/>
                </a:cubicBezTo>
                <a:close/>
                <a:moveTo>
                  <a:pt x="1123" y="158"/>
                </a:moveTo>
                <a:cubicBezTo>
                  <a:pt x="590" y="158"/>
                  <a:pt x="157" y="590"/>
                  <a:pt x="157" y="1124"/>
                </a:cubicBezTo>
                <a:cubicBezTo>
                  <a:pt x="157" y="1657"/>
                  <a:pt x="590" y="2090"/>
                  <a:pt x="1123" y="2090"/>
                </a:cubicBezTo>
                <a:cubicBezTo>
                  <a:pt x="1657" y="2090"/>
                  <a:pt x="2089" y="1657"/>
                  <a:pt x="2089" y="1124"/>
                </a:cubicBezTo>
                <a:cubicBezTo>
                  <a:pt x="2089" y="590"/>
                  <a:pt x="1657" y="158"/>
                  <a:pt x="1123" y="158"/>
                </a:cubicBezTo>
                <a:close/>
              </a:path>
            </a:pathLst>
          </a:custGeom>
          <a:solidFill>
            <a:srgbClr val="92318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219200" y="457200"/>
            <a:ext cx="4144210" cy="3319272"/>
          </a:xfrm>
        </p:spPr>
        <p:txBody>
          <a:bodyPr anchor="ctr" anchorCtr="0">
            <a:normAutofit/>
          </a:bodyPr>
          <a:lstStyle>
            <a:lvl1pPr algn="ctr">
              <a:defRPr sz="4000">
                <a:solidFill>
                  <a:srgbClr val="923183"/>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85A6A3C1-4BF9-490A-BBED-FD7B65CB10D3}"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5657850" y="4690872"/>
            <a:ext cx="3086100" cy="1371600"/>
          </a:xfrm>
        </p:spPr>
        <p:txBody>
          <a:bodyPr>
            <a:normAutofit/>
          </a:bodyPr>
          <a:lstStyle>
            <a:lvl1pPr marL="0" indent="0">
              <a:buNone/>
              <a:defRPr sz="1400" b="1">
                <a:solidFill>
                  <a:srgbClr val="923183"/>
                </a:solidFill>
              </a:defRPr>
            </a:lvl1pPr>
            <a:lvl2pPr marL="0" indent="0">
              <a:spcBef>
                <a:spcPts val="0"/>
              </a:spcBef>
              <a:buFont typeface="Arial" panose="020B0604020202020204" pitchFamily="34" charset="0"/>
              <a:buNone/>
              <a:defRPr sz="1400">
                <a:solidFill>
                  <a:srgbClr val="923183"/>
                </a:solidFill>
              </a:defRPr>
            </a:lvl2pPr>
            <a:lvl3pPr marL="0" indent="0">
              <a:spcBef>
                <a:spcPts val="0"/>
              </a:spcBef>
              <a:buNone/>
              <a:defRPr sz="1400" i="1">
                <a:solidFill>
                  <a:srgbClr val="923183"/>
                </a:solidFill>
              </a:defRPr>
            </a:lvl3pPr>
            <a:lvl4pPr marL="0" indent="0">
              <a:spcBef>
                <a:spcPts val="0"/>
              </a:spcBef>
              <a:buNone/>
              <a:defRPr sz="1200">
                <a:solidFill>
                  <a:srgbClr val="923183"/>
                </a:solidFill>
              </a:defRPr>
            </a:lvl4pPr>
            <a:lvl5pPr marL="0" indent="0">
              <a:spcBef>
                <a:spcPts val="0"/>
              </a:spcBef>
              <a:buNone/>
              <a:defRPr sz="1200">
                <a:solidFill>
                  <a:srgbClr val="923183"/>
                </a:solidFill>
              </a:defRPr>
            </a:lvl5pPr>
            <a:lvl6pPr marL="0" indent="0">
              <a:spcBef>
                <a:spcPts val="0"/>
              </a:spcBef>
              <a:buNone/>
              <a:defRPr sz="1200">
                <a:solidFill>
                  <a:srgbClr val="923183"/>
                </a:solidFill>
              </a:defRPr>
            </a:lvl6pPr>
            <a:lvl7pPr marL="0" indent="0">
              <a:spcBef>
                <a:spcPts val="0"/>
              </a:spcBef>
              <a:buNone/>
              <a:defRPr sz="1200">
                <a:solidFill>
                  <a:srgbClr val="923183"/>
                </a:solidFill>
              </a:defRPr>
            </a:lvl7pPr>
            <a:lvl8pPr marL="0" indent="0">
              <a:spcBef>
                <a:spcPts val="0"/>
              </a:spcBef>
              <a:buNone/>
              <a:defRPr sz="1200">
                <a:solidFill>
                  <a:srgbClr val="923183"/>
                </a:solidFill>
              </a:defRPr>
            </a:lvl8pPr>
            <a:lvl9pPr marL="0" indent="0">
              <a:spcBef>
                <a:spcPts val="0"/>
              </a:spcBef>
              <a:buNone/>
              <a:defRPr sz="1200">
                <a:solidFill>
                  <a:srgbClr val="923183"/>
                </a:solidFill>
              </a:defRPr>
            </a:lvl9pPr>
          </a:lstStyle>
          <a:p>
            <a:pPr lvl="0"/>
            <a:r>
              <a:rPr lang="en-US"/>
              <a:t>Edit Master text styles</a:t>
            </a:r>
          </a:p>
        </p:txBody>
      </p:sp>
      <p:cxnSp>
        <p:nvCxnSpPr>
          <p:cNvPr id="11" name="Straight Connector 10">
            <a:extLst>
              <a:ext uri="{FF2B5EF4-FFF2-40B4-BE49-F238E27FC236}">
                <a16:creationId xmlns="" xmlns:a16="http://schemas.microsoft.com/office/drawing/2014/main" id="{EEBAA5A9-7BA3-48D8-8622-CF661CB63575}"/>
              </a:ext>
            </a:extLst>
          </p:cNvPr>
          <p:cNvCxnSpPr/>
          <p:nvPr userDrawn="1"/>
        </p:nvCxnSpPr>
        <p:spPr>
          <a:xfrm>
            <a:off x="0" y="635635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7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Red Circle">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9D1F1C1C-4831-4BF4-87EF-3E56E81AAB55}"/>
              </a:ext>
            </a:extLst>
          </p:cNvPr>
          <p:cNvSpPr>
            <a:spLocks noEditPoints="1"/>
          </p:cNvSpPr>
          <p:nvPr userDrawn="1"/>
        </p:nvSpPr>
        <p:spPr bwMode="auto">
          <a:xfrm>
            <a:off x="116358" y="-1125499"/>
            <a:ext cx="6349893" cy="6361781"/>
          </a:xfrm>
          <a:custGeom>
            <a:avLst/>
            <a:gdLst>
              <a:gd name="T0" fmla="*/ 2246 w 2246"/>
              <a:gd name="T1" fmla="*/ 1124 h 2247"/>
              <a:gd name="T2" fmla="*/ 1123 w 2246"/>
              <a:gd name="T3" fmla="*/ 2247 h 2247"/>
              <a:gd name="T4" fmla="*/ 0 w 2246"/>
              <a:gd name="T5" fmla="*/ 1124 h 2247"/>
              <a:gd name="T6" fmla="*/ 1123 w 2246"/>
              <a:gd name="T7" fmla="*/ 0 h 2247"/>
              <a:gd name="T8" fmla="*/ 2246 w 2246"/>
              <a:gd name="T9" fmla="*/ 1124 h 2247"/>
              <a:gd name="T10" fmla="*/ 1123 w 2246"/>
              <a:gd name="T11" fmla="*/ 158 h 2247"/>
              <a:gd name="T12" fmla="*/ 157 w 2246"/>
              <a:gd name="T13" fmla="*/ 1124 h 2247"/>
              <a:gd name="T14" fmla="*/ 1123 w 2246"/>
              <a:gd name="T15" fmla="*/ 2090 h 2247"/>
              <a:gd name="T16" fmla="*/ 2089 w 2246"/>
              <a:gd name="T17" fmla="*/ 1124 h 2247"/>
              <a:gd name="T18" fmla="*/ 1123 w 2246"/>
              <a:gd name="T19" fmla="*/ 158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6" h="2247">
                <a:moveTo>
                  <a:pt x="2246" y="1124"/>
                </a:moveTo>
                <a:cubicBezTo>
                  <a:pt x="2246" y="1744"/>
                  <a:pt x="1743" y="2247"/>
                  <a:pt x="1123" y="2247"/>
                </a:cubicBezTo>
                <a:cubicBezTo>
                  <a:pt x="503" y="2247"/>
                  <a:pt x="0" y="1744"/>
                  <a:pt x="0" y="1124"/>
                </a:cubicBezTo>
                <a:cubicBezTo>
                  <a:pt x="0" y="503"/>
                  <a:pt x="503" y="0"/>
                  <a:pt x="1123" y="0"/>
                </a:cubicBezTo>
                <a:cubicBezTo>
                  <a:pt x="1743" y="0"/>
                  <a:pt x="2246" y="503"/>
                  <a:pt x="2246" y="1124"/>
                </a:cubicBezTo>
                <a:close/>
                <a:moveTo>
                  <a:pt x="1123" y="158"/>
                </a:moveTo>
                <a:cubicBezTo>
                  <a:pt x="590" y="158"/>
                  <a:pt x="157" y="590"/>
                  <a:pt x="157" y="1124"/>
                </a:cubicBezTo>
                <a:cubicBezTo>
                  <a:pt x="157" y="1657"/>
                  <a:pt x="590" y="2090"/>
                  <a:pt x="1123" y="2090"/>
                </a:cubicBezTo>
                <a:cubicBezTo>
                  <a:pt x="1657" y="2090"/>
                  <a:pt x="2089" y="1657"/>
                  <a:pt x="2089" y="1124"/>
                </a:cubicBezTo>
                <a:cubicBezTo>
                  <a:pt x="2089" y="590"/>
                  <a:pt x="1657" y="158"/>
                  <a:pt x="1123" y="1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219200" y="457200"/>
            <a:ext cx="4144210" cy="3319272"/>
          </a:xfrm>
        </p:spPr>
        <p:txBody>
          <a:bodyPr anchor="ctr" anchorCtr="0">
            <a:normAutofit/>
          </a:bodyPr>
          <a:lstStyle>
            <a:lvl1pPr algn="ctr">
              <a:defRPr sz="4000">
                <a:solidFill>
                  <a:schemeClr val="accent4"/>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85A6A3C1-4BF9-490A-BBED-FD7B65CB10D3}"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5657850" y="4690872"/>
            <a:ext cx="3086100" cy="1371600"/>
          </a:xfrm>
        </p:spPr>
        <p:txBody>
          <a:bodyPr>
            <a:normAutofit/>
          </a:bodyPr>
          <a:lstStyle>
            <a:lvl1pPr marL="0" indent="0">
              <a:buNone/>
              <a:defRPr sz="1400" b="1">
                <a:solidFill>
                  <a:schemeClr val="accent4"/>
                </a:solidFill>
              </a:defRPr>
            </a:lvl1pPr>
            <a:lvl2pPr marL="0" indent="0">
              <a:spcBef>
                <a:spcPts val="0"/>
              </a:spcBef>
              <a:buFont typeface="Arial" panose="020B0604020202020204" pitchFamily="34" charset="0"/>
              <a:buNone/>
              <a:defRPr sz="1400">
                <a:solidFill>
                  <a:schemeClr val="accent4"/>
                </a:solidFill>
              </a:defRPr>
            </a:lvl2pPr>
            <a:lvl3pPr marL="0" indent="0">
              <a:spcBef>
                <a:spcPts val="0"/>
              </a:spcBef>
              <a:buNone/>
              <a:defRPr sz="1400" i="1">
                <a:solidFill>
                  <a:schemeClr val="accent4"/>
                </a:solidFill>
              </a:defRPr>
            </a:lvl3pPr>
            <a:lvl4pPr marL="0" indent="0">
              <a:spcBef>
                <a:spcPts val="0"/>
              </a:spcBef>
              <a:buNone/>
              <a:defRPr sz="1200">
                <a:solidFill>
                  <a:schemeClr val="accent4"/>
                </a:solidFill>
              </a:defRPr>
            </a:lvl4pPr>
            <a:lvl5pPr marL="0" indent="0">
              <a:spcBef>
                <a:spcPts val="0"/>
              </a:spcBef>
              <a:buNone/>
              <a:defRPr sz="1200">
                <a:solidFill>
                  <a:schemeClr val="accent4"/>
                </a:solidFill>
              </a:defRPr>
            </a:lvl5pPr>
            <a:lvl6pPr marL="0" indent="0">
              <a:spcBef>
                <a:spcPts val="0"/>
              </a:spcBef>
              <a:buNone/>
              <a:defRPr sz="1200">
                <a:solidFill>
                  <a:schemeClr val="accent4"/>
                </a:solidFill>
              </a:defRPr>
            </a:lvl6pPr>
            <a:lvl7pPr marL="0" indent="0">
              <a:spcBef>
                <a:spcPts val="0"/>
              </a:spcBef>
              <a:buNone/>
              <a:defRPr sz="1200">
                <a:solidFill>
                  <a:schemeClr val="accent4"/>
                </a:solidFill>
              </a:defRPr>
            </a:lvl7pPr>
            <a:lvl8pPr marL="0" indent="0">
              <a:spcBef>
                <a:spcPts val="0"/>
              </a:spcBef>
              <a:buNone/>
              <a:defRPr sz="1200">
                <a:solidFill>
                  <a:schemeClr val="accent4"/>
                </a:solidFill>
              </a:defRPr>
            </a:lvl8pPr>
            <a:lvl9pPr marL="0" indent="0">
              <a:spcBef>
                <a:spcPts val="0"/>
              </a:spcBef>
              <a:buNone/>
              <a:defRPr sz="1200">
                <a:solidFill>
                  <a:schemeClr val="accent4"/>
                </a:solidFill>
              </a:defRPr>
            </a:lvl9pPr>
          </a:lstStyle>
          <a:p>
            <a:pPr lvl="0"/>
            <a:r>
              <a:rPr lang="en-US"/>
              <a:t>Edit Master text styles</a:t>
            </a:r>
          </a:p>
        </p:txBody>
      </p:sp>
      <p:cxnSp>
        <p:nvCxnSpPr>
          <p:cNvPr id="11" name="Straight Connector 10">
            <a:extLst>
              <a:ext uri="{FF2B5EF4-FFF2-40B4-BE49-F238E27FC236}">
                <a16:creationId xmlns="" xmlns:a16="http://schemas.microsoft.com/office/drawing/2014/main" id="{EEBAA5A9-7BA3-48D8-8622-CF661CB63575}"/>
              </a:ext>
            </a:extLst>
          </p:cNvPr>
          <p:cNvCxnSpPr/>
          <p:nvPr userDrawn="1"/>
        </p:nvCxnSpPr>
        <p:spPr>
          <a:xfrm>
            <a:off x="0" y="635635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777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Orange Circle">
    <p:spTree>
      <p:nvGrpSpPr>
        <p:cNvPr id="1" name=""/>
        <p:cNvGrpSpPr/>
        <p:nvPr/>
      </p:nvGrpSpPr>
      <p:grpSpPr>
        <a:xfrm>
          <a:off x="0" y="0"/>
          <a:ext cx="0" cy="0"/>
          <a:chOff x="0" y="0"/>
          <a:chExt cx="0" cy="0"/>
        </a:xfrm>
      </p:grpSpPr>
      <p:sp>
        <p:nvSpPr>
          <p:cNvPr id="10" name="Freeform 5">
            <a:extLst>
              <a:ext uri="{FF2B5EF4-FFF2-40B4-BE49-F238E27FC236}">
                <a16:creationId xmlns="" xmlns:a16="http://schemas.microsoft.com/office/drawing/2014/main" id="{9D1F1C1C-4831-4BF4-87EF-3E56E81AAB55}"/>
              </a:ext>
            </a:extLst>
          </p:cNvPr>
          <p:cNvSpPr>
            <a:spLocks noEditPoints="1"/>
          </p:cNvSpPr>
          <p:nvPr userDrawn="1"/>
        </p:nvSpPr>
        <p:spPr bwMode="auto">
          <a:xfrm>
            <a:off x="116358" y="-1125499"/>
            <a:ext cx="6349893" cy="6361781"/>
          </a:xfrm>
          <a:custGeom>
            <a:avLst/>
            <a:gdLst>
              <a:gd name="T0" fmla="*/ 2246 w 2246"/>
              <a:gd name="T1" fmla="*/ 1124 h 2247"/>
              <a:gd name="T2" fmla="*/ 1123 w 2246"/>
              <a:gd name="T3" fmla="*/ 2247 h 2247"/>
              <a:gd name="T4" fmla="*/ 0 w 2246"/>
              <a:gd name="T5" fmla="*/ 1124 h 2247"/>
              <a:gd name="T6" fmla="*/ 1123 w 2246"/>
              <a:gd name="T7" fmla="*/ 0 h 2247"/>
              <a:gd name="T8" fmla="*/ 2246 w 2246"/>
              <a:gd name="T9" fmla="*/ 1124 h 2247"/>
              <a:gd name="T10" fmla="*/ 1123 w 2246"/>
              <a:gd name="T11" fmla="*/ 158 h 2247"/>
              <a:gd name="T12" fmla="*/ 157 w 2246"/>
              <a:gd name="T13" fmla="*/ 1124 h 2247"/>
              <a:gd name="T14" fmla="*/ 1123 w 2246"/>
              <a:gd name="T15" fmla="*/ 2090 h 2247"/>
              <a:gd name="T16" fmla="*/ 2089 w 2246"/>
              <a:gd name="T17" fmla="*/ 1124 h 2247"/>
              <a:gd name="T18" fmla="*/ 1123 w 2246"/>
              <a:gd name="T19" fmla="*/ 158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6" h="2247">
                <a:moveTo>
                  <a:pt x="2246" y="1124"/>
                </a:moveTo>
                <a:cubicBezTo>
                  <a:pt x="2246" y="1744"/>
                  <a:pt x="1743" y="2247"/>
                  <a:pt x="1123" y="2247"/>
                </a:cubicBezTo>
                <a:cubicBezTo>
                  <a:pt x="503" y="2247"/>
                  <a:pt x="0" y="1744"/>
                  <a:pt x="0" y="1124"/>
                </a:cubicBezTo>
                <a:cubicBezTo>
                  <a:pt x="0" y="503"/>
                  <a:pt x="503" y="0"/>
                  <a:pt x="1123" y="0"/>
                </a:cubicBezTo>
                <a:cubicBezTo>
                  <a:pt x="1743" y="0"/>
                  <a:pt x="2246" y="503"/>
                  <a:pt x="2246" y="1124"/>
                </a:cubicBezTo>
                <a:close/>
                <a:moveTo>
                  <a:pt x="1123" y="158"/>
                </a:moveTo>
                <a:cubicBezTo>
                  <a:pt x="590" y="158"/>
                  <a:pt x="157" y="590"/>
                  <a:pt x="157" y="1124"/>
                </a:cubicBezTo>
                <a:cubicBezTo>
                  <a:pt x="157" y="1657"/>
                  <a:pt x="590" y="2090"/>
                  <a:pt x="1123" y="2090"/>
                </a:cubicBezTo>
                <a:cubicBezTo>
                  <a:pt x="1657" y="2090"/>
                  <a:pt x="2089" y="1657"/>
                  <a:pt x="2089" y="1124"/>
                </a:cubicBezTo>
                <a:cubicBezTo>
                  <a:pt x="2089" y="590"/>
                  <a:pt x="1657" y="158"/>
                  <a:pt x="1123" y="158"/>
                </a:cubicBezTo>
                <a:close/>
              </a:path>
            </a:pathLst>
          </a:custGeom>
          <a:solidFill>
            <a:srgbClr val="E3520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219200" y="457200"/>
            <a:ext cx="4144210" cy="3319272"/>
          </a:xfrm>
        </p:spPr>
        <p:txBody>
          <a:bodyPr anchor="ctr" anchorCtr="0">
            <a:normAutofit/>
          </a:bodyPr>
          <a:lstStyle>
            <a:lvl1pPr algn="ctr">
              <a:defRPr sz="4000">
                <a:solidFill>
                  <a:srgbClr val="E35205"/>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85A6A3C1-4BF9-490A-BBED-FD7B65CB10D3}"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5657850" y="4690872"/>
            <a:ext cx="3086100" cy="1371600"/>
          </a:xfrm>
        </p:spPr>
        <p:txBody>
          <a:bodyPr>
            <a:normAutofit/>
          </a:bodyPr>
          <a:lstStyle>
            <a:lvl1pPr marL="0" indent="0">
              <a:buNone/>
              <a:defRPr sz="1400" b="1">
                <a:solidFill>
                  <a:srgbClr val="E35205"/>
                </a:solidFill>
              </a:defRPr>
            </a:lvl1pPr>
            <a:lvl2pPr marL="0" indent="0">
              <a:spcBef>
                <a:spcPts val="0"/>
              </a:spcBef>
              <a:buFont typeface="Arial" panose="020B0604020202020204" pitchFamily="34" charset="0"/>
              <a:buNone/>
              <a:defRPr sz="1400">
                <a:solidFill>
                  <a:srgbClr val="E35205"/>
                </a:solidFill>
              </a:defRPr>
            </a:lvl2pPr>
            <a:lvl3pPr marL="0" indent="0">
              <a:spcBef>
                <a:spcPts val="0"/>
              </a:spcBef>
              <a:buNone/>
              <a:defRPr sz="1400" i="1">
                <a:solidFill>
                  <a:srgbClr val="E35205"/>
                </a:solidFill>
              </a:defRPr>
            </a:lvl3pPr>
            <a:lvl4pPr marL="0" indent="0">
              <a:spcBef>
                <a:spcPts val="0"/>
              </a:spcBef>
              <a:buNone/>
              <a:defRPr sz="1200">
                <a:solidFill>
                  <a:srgbClr val="E35205"/>
                </a:solidFill>
              </a:defRPr>
            </a:lvl4pPr>
            <a:lvl5pPr marL="0" indent="0">
              <a:spcBef>
                <a:spcPts val="0"/>
              </a:spcBef>
              <a:buNone/>
              <a:defRPr sz="1200">
                <a:solidFill>
                  <a:srgbClr val="E35205"/>
                </a:solidFill>
              </a:defRPr>
            </a:lvl5pPr>
            <a:lvl6pPr marL="0" indent="0">
              <a:spcBef>
                <a:spcPts val="0"/>
              </a:spcBef>
              <a:buNone/>
              <a:defRPr sz="1200">
                <a:solidFill>
                  <a:srgbClr val="E35205"/>
                </a:solidFill>
              </a:defRPr>
            </a:lvl6pPr>
            <a:lvl7pPr marL="0" indent="0">
              <a:spcBef>
                <a:spcPts val="0"/>
              </a:spcBef>
              <a:buNone/>
              <a:defRPr sz="1200">
                <a:solidFill>
                  <a:srgbClr val="E35205"/>
                </a:solidFill>
              </a:defRPr>
            </a:lvl7pPr>
            <a:lvl8pPr marL="0" indent="0">
              <a:spcBef>
                <a:spcPts val="0"/>
              </a:spcBef>
              <a:buNone/>
              <a:defRPr sz="1200">
                <a:solidFill>
                  <a:srgbClr val="E35205"/>
                </a:solidFill>
              </a:defRPr>
            </a:lvl8pPr>
            <a:lvl9pPr marL="0" indent="0">
              <a:spcBef>
                <a:spcPts val="0"/>
              </a:spcBef>
              <a:buNone/>
              <a:defRPr sz="1200">
                <a:solidFill>
                  <a:srgbClr val="E35205"/>
                </a:solidFill>
              </a:defRPr>
            </a:lvl9pPr>
          </a:lstStyle>
          <a:p>
            <a:pPr lvl="0"/>
            <a:r>
              <a:rPr lang="en-US"/>
              <a:t>Edit Master text styles</a:t>
            </a:r>
          </a:p>
        </p:txBody>
      </p:sp>
      <p:cxnSp>
        <p:nvCxnSpPr>
          <p:cNvPr id="11" name="Straight Connector 10">
            <a:extLst>
              <a:ext uri="{FF2B5EF4-FFF2-40B4-BE49-F238E27FC236}">
                <a16:creationId xmlns="" xmlns:a16="http://schemas.microsoft.com/office/drawing/2014/main" id="{EEBAA5A9-7BA3-48D8-8622-CF661CB63575}"/>
              </a:ext>
            </a:extLst>
          </p:cNvPr>
          <p:cNvCxnSpPr/>
          <p:nvPr userDrawn="1"/>
        </p:nvCxnSpPr>
        <p:spPr>
          <a:xfrm>
            <a:off x="0" y="635635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97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Dark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314451" y="1371600"/>
            <a:ext cx="6515100" cy="3200400"/>
          </a:xfrm>
        </p:spPr>
        <p:txBody>
          <a:bodyPr anchor="ctr" anchorCtr="0">
            <a:normAutofit/>
          </a:bodyPr>
          <a:lstStyle>
            <a:lvl1pPr algn="ctr">
              <a:defRPr sz="4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bg1"/>
                </a:solidFill>
              </a:defRPr>
            </a:lvl1pPr>
          </a:lstStyle>
          <a:p>
            <a:fld id="{CDF7E421-8DEF-4F1C-A216-FFD4A1BEC708}"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bg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1314451" y="4846320"/>
            <a:ext cx="6515100" cy="1143000"/>
          </a:xfrm>
        </p:spPr>
        <p:txBody>
          <a:bodyPr/>
          <a:lstStyle>
            <a:lvl1pPr marL="0" indent="0" algn="ctr">
              <a:buNone/>
              <a:defRPr sz="1400" b="1">
                <a:solidFill>
                  <a:schemeClr val="bg1"/>
                </a:solidFill>
              </a:defRPr>
            </a:lvl1pPr>
            <a:lvl2pPr marL="0" indent="0" algn="ctr">
              <a:spcBef>
                <a:spcPts val="0"/>
              </a:spcBef>
              <a:buFont typeface="Arial" panose="020B0604020202020204" pitchFamily="34" charset="0"/>
              <a:buNone/>
              <a:defRPr sz="1400">
                <a:solidFill>
                  <a:schemeClr val="bg1"/>
                </a:solidFill>
              </a:defRPr>
            </a:lvl2pPr>
            <a:lvl3pPr marL="0" indent="0" algn="ctr">
              <a:spcBef>
                <a:spcPts val="0"/>
              </a:spcBef>
              <a:buNone/>
              <a:defRPr sz="1400" i="1">
                <a:solidFill>
                  <a:schemeClr val="bg1"/>
                </a:solidFill>
              </a:defRPr>
            </a:lvl3pPr>
            <a:lvl4pPr marL="0" indent="0" algn="ctr">
              <a:spcBef>
                <a:spcPts val="0"/>
              </a:spcBef>
              <a:buNone/>
              <a:defRPr sz="1200">
                <a:solidFill>
                  <a:schemeClr val="bg1"/>
                </a:solidFill>
              </a:defRPr>
            </a:lvl4pPr>
            <a:lvl5pPr marL="0" indent="0" algn="ctr">
              <a:spcBef>
                <a:spcPts val="0"/>
              </a:spcBef>
              <a:buNone/>
              <a:defRPr sz="1200">
                <a:solidFill>
                  <a:schemeClr val="bg1"/>
                </a:solidFill>
              </a:defRPr>
            </a:lvl5pPr>
            <a:lvl6pPr marL="0" indent="0" algn="ctr">
              <a:spcBef>
                <a:spcPts val="0"/>
              </a:spcBef>
              <a:buNone/>
              <a:defRPr sz="1200">
                <a:solidFill>
                  <a:schemeClr val="bg1"/>
                </a:solidFill>
              </a:defRPr>
            </a:lvl6pPr>
            <a:lvl7pPr marL="0" indent="0" algn="ctr">
              <a:spcBef>
                <a:spcPts val="0"/>
              </a:spcBef>
              <a:buNone/>
              <a:defRPr sz="1200">
                <a:solidFill>
                  <a:schemeClr val="bg1"/>
                </a:solidFill>
              </a:defRPr>
            </a:lvl7pPr>
            <a:lvl8pPr marL="0" indent="0" algn="ctr">
              <a:spcBef>
                <a:spcPts val="0"/>
              </a:spcBef>
              <a:buNone/>
              <a:defRPr sz="1200">
                <a:solidFill>
                  <a:schemeClr val="bg1"/>
                </a:solidFill>
              </a:defRPr>
            </a:lvl8pPr>
            <a:lvl9pPr marL="0" indent="0" algn="ctr">
              <a:spcBef>
                <a:spcPts val="0"/>
              </a:spcBef>
              <a:buNone/>
              <a:defRPr sz="1200">
                <a:solidFill>
                  <a:schemeClr val="bg1"/>
                </a:solidFill>
              </a:defRPr>
            </a:lvl9pPr>
          </a:lstStyle>
          <a:p>
            <a:pPr lvl="0"/>
            <a:r>
              <a:rPr lang="en-US"/>
              <a:t>Edit Master text styles</a:t>
            </a:r>
          </a:p>
        </p:txBody>
      </p:sp>
      <p:cxnSp>
        <p:nvCxnSpPr>
          <p:cNvPr id="13" name="Straight Connector 12">
            <a:extLst>
              <a:ext uri="{FF2B5EF4-FFF2-40B4-BE49-F238E27FC236}">
                <a16:creationId xmlns="" xmlns:a16="http://schemas.microsoft.com/office/drawing/2014/main" id="{547EAFAB-D9EA-43E6-83D0-870317904696}"/>
              </a:ext>
            </a:extLst>
          </p:cNvPr>
          <p:cNvCxnSpPr/>
          <p:nvPr userDrawn="1"/>
        </p:nvCxnSpPr>
        <p:spPr>
          <a:xfrm>
            <a:off x="0" y="6168343"/>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468" y="6268169"/>
            <a:ext cx="2871388" cy="488136"/>
          </a:xfrm>
          <a:prstGeom prst="rect">
            <a:avLst/>
          </a:prstGeom>
        </p:spPr>
      </p:pic>
    </p:spTree>
    <p:extLst>
      <p:ext uri="{BB962C8B-B14F-4D97-AF65-F5344CB8AC3E}">
        <p14:creationId xmlns:p14="http://schemas.microsoft.com/office/powerpoint/2010/main" val="839537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Ligh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1314450" y="1371600"/>
            <a:ext cx="6515100" cy="3200400"/>
          </a:xfr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B63688C5-E784-4571-B505-1981F0A34538}"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5" name="Text Placeholder 2">
            <a:extLst>
              <a:ext uri="{FF2B5EF4-FFF2-40B4-BE49-F238E27FC236}">
                <a16:creationId xmlns="" xmlns:a16="http://schemas.microsoft.com/office/drawing/2014/main" id="{01C89F47-93E6-4F24-9436-ECC953407806}"/>
              </a:ext>
            </a:extLst>
          </p:cNvPr>
          <p:cNvSpPr>
            <a:spLocks noGrp="1"/>
          </p:cNvSpPr>
          <p:nvPr>
            <p:ph type="body" idx="1"/>
          </p:nvPr>
        </p:nvSpPr>
        <p:spPr>
          <a:xfrm>
            <a:off x="1314450" y="4846320"/>
            <a:ext cx="6515100" cy="1143000"/>
          </a:xfrm>
        </p:spPr>
        <p:txBody>
          <a:bodyPr/>
          <a:lstStyle>
            <a:lvl1pPr marL="0" indent="0" algn="ctr">
              <a:buNone/>
              <a:defRPr sz="1400" b="1">
                <a:solidFill>
                  <a:schemeClr val="tx1"/>
                </a:solidFill>
              </a:defRPr>
            </a:lvl1pPr>
            <a:lvl2pPr marL="0" indent="0" algn="ctr">
              <a:spcBef>
                <a:spcPts val="0"/>
              </a:spcBef>
              <a:buFont typeface="Arial" panose="020B0604020202020204" pitchFamily="34" charset="0"/>
              <a:buNone/>
              <a:defRPr sz="1400">
                <a:solidFill>
                  <a:schemeClr val="tx1"/>
                </a:solidFill>
              </a:defRPr>
            </a:lvl2pPr>
            <a:lvl3pPr marL="0" indent="0" algn="ctr">
              <a:spcBef>
                <a:spcPts val="0"/>
              </a:spcBef>
              <a:buNone/>
              <a:defRPr sz="1400" i="1">
                <a:solidFill>
                  <a:schemeClr val="tx1"/>
                </a:solidFill>
              </a:defRPr>
            </a:lvl3pPr>
            <a:lvl4pPr marL="0" indent="0" algn="ctr">
              <a:spcBef>
                <a:spcPts val="0"/>
              </a:spcBef>
              <a:buNone/>
              <a:defRPr sz="1200">
                <a:solidFill>
                  <a:schemeClr val="tx1"/>
                </a:solidFill>
              </a:defRPr>
            </a:lvl4pPr>
            <a:lvl5pPr marL="0" indent="0" algn="ctr">
              <a:spcBef>
                <a:spcPts val="0"/>
              </a:spcBef>
              <a:buNone/>
              <a:defRPr sz="1200">
                <a:solidFill>
                  <a:schemeClr val="tx1"/>
                </a:solidFill>
              </a:defRPr>
            </a:lvl5pPr>
            <a:lvl6pPr marL="0" indent="0" algn="ctr">
              <a:spcBef>
                <a:spcPts val="0"/>
              </a:spcBef>
              <a:buNone/>
              <a:defRPr sz="1200">
                <a:solidFill>
                  <a:schemeClr val="tx1"/>
                </a:solidFill>
              </a:defRPr>
            </a:lvl6pPr>
            <a:lvl7pPr marL="0" indent="0" algn="ctr">
              <a:spcBef>
                <a:spcPts val="0"/>
              </a:spcBef>
              <a:buNone/>
              <a:defRPr sz="1200">
                <a:solidFill>
                  <a:schemeClr val="tx1"/>
                </a:solidFill>
              </a:defRPr>
            </a:lvl7pPr>
            <a:lvl8pPr marL="0" indent="0" algn="ctr">
              <a:spcBef>
                <a:spcPts val="0"/>
              </a:spcBef>
              <a:buNone/>
              <a:defRPr sz="1200">
                <a:solidFill>
                  <a:schemeClr val="tx1"/>
                </a:solidFill>
              </a:defRPr>
            </a:lvl8pPr>
            <a:lvl9pPr marL="0" indent="0" algn="ctr">
              <a:spcBef>
                <a:spcPts val="0"/>
              </a:spcBef>
              <a:buNone/>
              <a:defRPr sz="1200">
                <a:solidFill>
                  <a:schemeClr val="tx1"/>
                </a:solidFill>
              </a:defRPr>
            </a:lvl9pPr>
          </a:lstStyle>
          <a:p>
            <a:pPr lvl="0"/>
            <a:r>
              <a:rPr lang="en-US"/>
              <a:t>Edit Master text styles</a:t>
            </a:r>
          </a:p>
        </p:txBody>
      </p:sp>
      <p:cxnSp>
        <p:nvCxnSpPr>
          <p:cNvPr id="13" name="Straight Connector 12">
            <a:extLst>
              <a:ext uri="{FF2B5EF4-FFF2-40B4-BE49-F238E27FC236}">
                <a16:creationId xmlns="" xmlns:a16="http://schemas.microsoft.com/office/drawing/2014/main" id="{547EAFAB-D9EA-43E6-83D0-870317904696}"/>
              </a:ext>
            </a:extLst>
          </p:cNvPr>
          <p:cNvCxnSpPr/>
          <p:nvPr userDrawn="1"/>
        </p:nvCxnSpPr>
        <p:spPr>
          <a:xfrm>
            <a:off x="0" y="635635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EA5602EE-8CE5-422B-B8D7-B36E0052F1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850" y="6360362"/>
            <a:ext cx="1457228" cy="492494"/>
          </a:xfrm>
          <a:prstGeom prst="rect">
            <a:avLst/>
          </a:prstGeom>
        </p:spPr>
      </p:pic>
    </p:spTree>
    <p:extLst>
      <p:ext uri="{BB962C8B-B14F-4D97-AF65-F5344CB8AC3E}">
        <p14:creationId xmlns:p14="http://schemas.microsoft.com/office/powerpoint/2010/main" val="1577992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400051" y="2165519"/>
            <a:ext cx="5850848" cy="953300"/>
          </a:xfrm>
        </p:spPr>
        <p:txBody>
          <a:bodyPr anchor="b" anchorCtr="0"/>
          <a:lstStyle>
            <a:lvl1pPr>
              <a:defRPr sz="44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tx1"/>
                </a:solidFill>
              </a:defRPr>
            </a:lvl1pPr>
          </a:lstStyle>
          <a:p>
            <a:fld id="{57C05B40-47EE-4CB7-9F81-2CB8CDA11B51}"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sp>
        <p:nvSpPr>
          <p:cNvPr id="12" name="Text Placeholder 11">
            <a:extLst>
              <a:ext uri="{FF2B5EF4-FFF2-40B4-BE49-F238E27FC236}">
                <a16:creationId xmlns="" xmlns:a16="http://schemas.microsoft.com/office/drawing/2014/main" id="{92E0F1C1-54C6-4A8E-B472-193E00DAAC2F}"/>
              </a:ext>
            </a:extLst>
          </p:cNvPr>
          <p:cNvSpPr>
            <a:spLocks noGrp="1"/>
          </p:cNvSpPr>
          <p:nvPr>
            <p:ph type="body" sz="quarter" idx="13"/>
          </p:nvPr>
        </p:nvSpPr>
        <p:spPr>
          <a:xfrm>
            <a:off x="400052" y="3425189"/>
            <a:ext cx="5850731" cy="1971675"/>
          </a:xfrm>
        </p:spPr>
        <p:txBody>
          <a:bodyPr/>
          <a:lstStyle>
            <a:lvl1pPr>
              <a:defRPr sz="1800" b="1">
                <a:solidFill>
                  <a:schemeClr val="tx1"/>
                </a:solidFill>
              </a:defRPr>
            </a:lvl1pPr>
            <a:lvl2pPr marL="0" indent="0">
              <a:spcBef>
                <a:spcPts val="0"/>
              </a:spcBef>
              <a:buNone/>
              <a:defRPr sz="1800">
                <a:solidFill>
                  <a:schemeClr val="tx1"/>
                </a:solidFill>
              </a:defRPr>
            </a:lvl2pPr>
            <a:lvl3pPr marL="228600">
              <a:defRPr sz="1800">
                <a:solidFill>
                  <a:schemeClr val="tx1"/>
                </a:solidFill>
              </a:defRPr>
            </a:lvl3pPr>
            <a:lvl4pPr marL="228600">
              <a:defRPr sz="1800">
                <a:solidFill>
                  <a:schemeClr val="tx1"/>
                </a:solidFill>
              </a:defRPr>
            </a:lvl4pPr>
            <a:lvl5pPr marL="228600">
              <a:defRPr sz="1800">
                <a:solidFill>
                  <a:schemeClr val="tx1"/>
                </a:solidFill>
              </a:defRPr>
            </a:lvl5pPr>
            <a:lvl6pPr marL="228600">
              <a:defRPr>
                <a:solidFill>
                  <a:schemeClr val="tx1"/>
                </a:solidFill>
              </a:defRPr>
            </a:lvl6pPr>
            <a:lvl7pPr marL="228600">
              <a:defRPr>
                <a:solidFill>
                  <a:schemeClr val="tx1"/>
                </a:solidFill>
              </a:defRPr>
            </a:lvl7pPr>
            <a:lvl8pPr marL="228600">
              <a:defRPr>
                <a:solidFill>
                  <a:schemeClr val="tx1"/>
                </a:solidFill>
              </a:defRPr>
            </a:lvl8pPr>
            <a:lvl9pPr marL="228600">
              <a:defRPr>
                <a:solidFill>
                  <a:schemeClr val="tx1"/>
                </a:solidFill>
              </a:defRPr>
            </a:lvl9pPr>
          </a:lstStyle>
          <a:p>
            <a:pPr lvl="0"/>
            <a:r>
              <a:rPr lang="en-US"/>
              <a:t>Edit Master text styles</a:t>
            </a:r>
          </a:p>
          <a:p>
            <a:pPr lvl="1"/>
            <a:r>
              <a:rPr lang="en-US"/>
              <a:t>Second level</a:t>
            </a:r>
          </a:p>
        </p:txBody>
      </p:sp>
      <p:cxnSp>
        <p:nvCxnSpPr>
          <p:cNvPr id="13" name="Straight Connector 12">
            <a:extLst>
              <a:ext uri="{FF2B5EF4-FFF2-40B4-BE49-F238E27FC236}">
                <a16:creationId xmlns="" xmlns:a16="http://schemas.microsoft.com/office/drawing/2014/main" id="{4E3F5E7A-5DE7-4FBE-8A82-0F86F11130DF}"/>
              </a:ext>
            </a:extLst>
          </p:cNvPr>
          <p:cNvCxnSpPr/>
          <p:nvPr userDrawn="1"/>
        </p:nvCxnSpPr>
        <p:spPr>
          <a:xfrm>
            <a:off x="0" y="619398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09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Dark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BDCE2-8925-4331-BAEB-8A78A53FD902}"/>
              </a:ext>
            </a:extLst>
          </p:cNvPr>
          <p:cNvSpPr>
            <a:spLocks noGrp="1"/>
          </p:cNvSpPr>
          <p:nvPr>
            <p:ph type="title"/>
          </p:nvPr>
        </p:nvSpPr>
        <p:spPr>
          <a:xfrm>
            <a:off x="400051" y="2165519"/>
            <a:ext cx="5850848" cy="953300"/>
          </a:xfrm>
        </p:spPr>
        <p:txBody>
          <a:bodyPr anchor="b" anchorCtr="0"/>
          <a:lstStyle>
            <a:lvl1pPr>
              <a:defRPr sz="44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C00C562E-60DC-47C9-BE37-018BAB3A4C39}"/>
              </a:ext>
            </a:extLst>
          </p:cNvPr>
          <p:cNvSpPr>
            <a:spLocks noGrp="1"/>
          </p:cNvSpPr>
          <p:nvPr>
            <p:ph type="dt" sz="half" idx="10"/>
          </p:nvPr>
        </p:nvSpPr>
        <p:spPr/>
        <p:txBody>
          <a:bodyPr/>
          <a:lstStyle>
            <a:lvl1pPr>
              <a:defRPr>
                <a:solidFill>
                  <a:schemeClr val="bg1"/>
                </a:solidFill>
              </a:defRPr>
            </a:lvl1pPr>
          </a:lstStyle>
          <a:p>
            <a:fld id="{32524CAB-95EA-4F43-B446-D6058A607ACD}" type="datetime1">
              <a:rPr lang="en-US" smtClean="0"/>
              <a:t>9/1/2020</a:t>
            </a:fld>
            <a:endParaRPr lang="en-US" dirty="0"/>
          </a:p>
        </p:txBody>
      </p:sp>
      <p:sp>
        <p:nvSpPr>
          <p:cNvPr id="5" name="Footer Placeholder 4">
            <a:extLst>
              <a:ext uri="{FF2B5EF4-FFF2-40B4-BE49-F238E27FC236}">
                <a16:creationId xmlns="" xmlns:a16="http://schemas.microsoft.com/office/drawing/2014/main" id="{EF4678C7-0309-44F9-BAB4-5606504E3C9C}"/>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1EFC7849-8409-4AC7-9B10-0560E21D001F}"/>
              </a:ext>
            </a:extLst>
          </p:cNvPr>
          <p:cNvSpPr>
            <a:spLocks noGrp="1"/>
          </p:cNvSpPr>
          <p:nvPr>
            <p:ph type="sldNum" sz="quarter" idx="12"/>
          </p:nvPr>
        </p:nvSpPr>
        <p:spPr/>
        <p:txBody>
          <a:bodyPr/>
          <a:lstStyle>
            <a:lvl1pPr>
              <a:defRPr>
                <a:solidFill>
                  <a:schemeClr val="bg1"/>
                </a:solidFill>
              </a:defRPr>
            </a:lvl1pPr>
          </a:lstStyle>
          <a:p>
            <a:fld id="{98F3B7AE-F47B-4B75-B549-FED64072A6F1}" type="slidenum">
              <a:rPr lang="en-US" smtClean="0"/>
              <a:pPr/>
              <a:t>‹#›</a:t>
            </a:fld>
            <a:endParaRPr lang="en-US" dirty="0"/>
          </a:p>
        </p:txBody>
      </p:sp>
      <p:sp>
        <p:nvSpPr>
          <p:cNvPr id="12" name="Text Placeholder 11">
            <a:extLst>
              <a:ext uri="{FF2B5EF4-FFF2-40B4-BE49-F238E27FC236}">
                <a16:creationId xmlns="" xmlns:a16="http://schemas.microsoft.com/office/drawing/2014/main" id="{92E0F1C1-54C6-4A8E-B472-193E00DAAC2F}"/>
              </a:ext>
            </a:extLst>
          </p:cNvPr>
          <p:cNvSpPr>
            <a:spLocks noGrp="1"/>
          </p:cNvSpPr>
          <p:nvPr>
            <p:ph type="body" sz="quarter" idx="13"/>
          </p:nvPr>
        </p:nvSpPr>
        <p:spPr>
          <a:xfrm>
            <a:off x="400052" y="3425189"/>
            <a:ext cx="5850731" cy="1971675"/>
          </a:xfrm>
        </p:spPr>
        <p:txBody>
          <a:bodyPr/>
          <a:lstStyle>
            <a:lvl1pPr>
              <a:defRPr sz="1800" b="1">
                <a:solidFill>
                  <a:schemeClr val="bg1"/>
                </a:solidFill>
              </a:defRPr>
            </a:lvl1pPr>
            <a:lvl2pPr marL="0" indent="0">
              <a:spcBef>
                <a:spcPts val="0"/>
              </a:spcBef>
              <a:buNone/>
              <a:defRPr sz="1800">
                <a:solidFill>
                  <a:schemeClr val="bg1"/>
                </a:solidFill>
              </a:defRPr>
            </a:lvl2pPr>
            <a:lvl3pPr marL="228600">
              <a:defRPr sz="1800">
                <a:solidFill>
                  <a:schemeClr val="bg1"/>
                </a:solidFill>
              </a:defRPr>
            </a:lvl3pPr>
            <a:lvl4pPr marL="228600">
              <a:defRPr sz="1800">
                <a:solidFill>
                  <a:schemeClr val="bg1"/>
                </a:solidFill>
              </a:defRPr>
            </a:lvl4pPr>
            <a:lvl5pPr marL="228600">
              <a:defRPr sz="1800">
                <a:solidFill>
                  <a:schemeClr val="bg1"/>
                </a:solidFill>
              </a:defRPr>
            </a:lvl5pPr>
            <a:lvl6pPr marL="228600">
              <a:defRPr>
                <a:solidFill>
                  <a:schemeClr val="bg1"/>
                </a:solidFill>
              </a:defRPr>
            </a:lvl6pPr>
            <a:lvl7pPr marL="228600">
              <a:defRPr>
                <a:solidFill>
                  <a:schemeClr val="bg1"/>
                </a:solidFill>
              </a:defRPr>
            </a:lvl7pPr>
            <a:lvl8pPr marL="228600">
              <a:defRPr>
                <a:solidFill>
                  <a:schemeClr val="bg1"/>
                </a:solidFill>
              </a:defRPr>
            </a:lvl8pPr>
            <a:lvl9pPr marL="228600">
              <a:defRPr>
                <a:solidFill>
                  <a:schemeClr val="bg1"/>
                </a:solidFill>
              </a:defRPr>
            </a:lvl9pPr>
          </a:lstStyle>
          <a:p>
            <a:pPr lvl="0"/>
            <a:r>
              <a:rPr lang="en-US"/>
              <a:t>Edit Master text styles</a:t>
            </a:r>
          </a:p>
          <a:p>
            <a:pPr lvl="1"/>
            <a:r>
              <a:rPr lang="en-US"/>
              <a:t>Second level</a:t>
            </a:r>
          </a:p>
        </p:txBody>
      </p:sp>
      <p:cxnSp>
        <p:nvCxnSpPr>
          <p:cNvPr id="13" name="Straight Connector 12">
            <a:extLst>
              <a:ext uri="{FF2B5EF4-FFF2-40B4-BE49-F238E27FC236}">
                <a16:creationId xmlns="" xmlns:a16="http://schemas.microsoft.com/office/drawing/2014/main" id="{4E3F5E7A-5DE7-4FBE-8A82-0F86F11130DF}"/>
              </a:ext>
            </a:extLst>
          </p:cNvPr>
          <p:cNvCxnSpPr/>
          <p:nvPr userDrawn="1"/>
        </p:nvCxnSpPr>
        <p:spPr>
          <a:xfrm>
            <a:off x="0" y="6108522"/>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58" y="6232276"/>
            <a:ext cx="3127764" cy="531720"/>
          </a:xfrm>
          <a:prstGeom prst="rect">
            <a:avLst/>
          </a:prstGeom>
        </p:spPr>
      </p:pic>
    </p:spTree>
    <p:extLst>
      <p:ext uri="{BB962C8B-B14F-4D97-AF65-F5344CB8AC3E}">
        <p14:creationId xmlns:p14="http://schemas.microsoft.com/office/powerpoint/2010/main" val="313565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C7D7CA-8DA9-4B5C-B0A2-1F5C466FB2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bwMode="hidden">
          <a:xfrm>
            <a:off x="0" y="3"/>
            <a:ext cx="9144000" cy="6857999"/>
          </a:xfrm>
          <a:prstGeom prst="rect">
            <a:avLst/>
          </a:prstGeom>
        </p:spPr>
      </p:pic>
      <p:sp>
        <p:nvSpPr>
          <p:cNvPr id="2" name="Title 1">
            <a:extLst>
              <a:ext uri="{FF2B5EF4-FFF2-40B4-BE49-F238E27FC236}">
                <a16:creationId xmlns="" xmlns:a16="http://schemas.microsoft.com/office/drawing/2014/main" id="{DF127CA8-92AC-4CB7-9F6F-4CDE98DE6573}"/>
              </a:ext>
            </a:extLst>
          </p:cNvPr>
          <p:cNvSpPr>
            <a:spLocks noGrp="1"/>
          </p:cNvSpPr>
          <p:nvPr>
            <p:ph type="ctrTitle"/>
          </p:nvPr>
        </p:nvSpPr>
        <p:spPr>
          <a:xfrm>
            <a:off x="400050" y="3769690"/>
            <a:ext cx="4114800" cy="1814652"/>
          </a:xfrm>
        </p:spPr>
        <p:txBody>
          <a:bodyPr anchor="t" anchorCtr="0">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CF40B6FA-4C26-42B8-B60C-353E9F3941E0}"/>
              </a:ext>
            </a:extLst>
          </p:cNvPr>
          <p:cNvSpPr>
            <a:spLocks noGrp="1"/>
          </p:cNvSpPr>
          <p:nvPr>
            <p:ph type="subTitle" idx="1"/>
          </p:nvPr>
        </p:nvSpPr>
        <p:spPr>
          <a:xfrm>
            <a:off x="400050" y="5784575"/>
            <a:ext cx="4114800" cy="730769"/>
          </a:xfrm>
        </p:spPr>
        <p:txBody>
          <a:bodyPr anchor="t" anchorCtr="0">
            <a:normAutofit/>
          </a:bodyPr>
          <a:lstStyle>
            <a:lvl1pPr marL="0" indent="0" algn="l">
              <a:buNone/>
              <a:defRPr sz="1800" b="0">
                <a:solidFill>
                  <a:schemeClr val="bg1"/>
                </a:solidFill>
              </a:defRPr>
            </a:lvl1pPr>
            <a:lvl2pPr marL="228600" indent="-228600" algn="l">
              <a:spcBef>
                <a:spcPts val="1000"/>
              </a:spcBef>
              <a:buFont typeface="Arial" panose="020B0604020202020204" pitchFamily="34" charset="0"/>
              <a:buChar char="•"/>
              <a:defRPr sz="1800">
                <a:solidFill>
                  <a:schemeClr val="bg1"/>
                </a:solidFill>
              </a:defRPr>
            </a:lvl2pPr>
            <a:lvl3pPr marL="0" indent="0" algn="l">
              <a:spcBef>
                <a:spcPts val="1000"/>
              </a:spcBef>
              <a:buNone/>
              <a:defRPr sz="1800">
                <a:solidFill>
                  <a:schemeClr val="bg1"/>
                </a:solidFill>
              </a:defRPr>
            </a:lvl3pPr>
            <a:lvl4pPr marL="0" indent="0" algn="l">
              <a:spcBef>
                <a:spcPts val="1000"/>
              </a:spcBef>
              <a:buNone/>
              <a:defRPr sz="1600">
                <a:solidFill>
                  <a:schemeClr val="bg1"/>
                </a:solidFill>
              </a:defRPr>
            </a:lvl4pPr>
            <a:lvl5pPr marL="0" indent="0" algn="l">
              <a:spcBef>
                <a:spcPts val="1000"/>
              </a:spcBef>
              <a:buNone/>
              <a:defRPr sz="1600">
                <a:solidFill>
                  <a:schemeClr val="bg1"/>
                </a:solidFill>
              </a:defRPr>
            </a:lvl5pPr>
            <a:lvl6pPr marL="0" indent="0" algn="l">
              <a:spcBef>
                <a:spcPts val="1000"/>
              </a:spcBef>
              <a:buNone/>
              <a:defRPr sz="1600">
                <a:solidFill>
                  <a:schemeClr val="bg1"/>
                </a:solidFill>
              </a:defRPr>
            </a:lvl6pPr>
            <a:lvl7pPr marL="0" indent="0" algn="l">
              <a:spcBef>
                <a:spcPts val="1000"/>
              </a:spcBef>
              <a:buNone/>
              <a:defRPr sz="1600">
                <a:solidFill>
                  <a:schemeClr val="bg1"/>
                </a:solidFill>
              </a:defRPr>
            </a:lvl7pPr>
            <a:lvl8pPr marL="0" indent="0" algn="l">
              <a:spcBef>
                <a:spcPts val="1000"/>
              </a:spcBef>
              <a:buNone/>
              <a:defRPr sz="1600">
                <a:solidFill>
                  <a:schemeClr val="bg1"/>
                </a:solidFill>
              </a:defRPr>
            </a:lvl8pPr>
            <a:lvl9pPr marL="0" indent="0" algn="l">
              <a:spcBef>
                <a:spcPts val="1000"/>
              </a:spcBef>
              <a:buNone/>
              <a:defRPr sz="1600">
                <a:solidFill>
                  <a:schemeClr val="bg1"/>
                </a:solidFill>
              </a:defRPr>
            </a:lvl9pPr>
          </a:lstStyle>
          <a:p>
            <a:pPr lvl="0"/>
            <a:r>
              <a:rPr lang="en-US"/>
              <a:t>Click to edit Master subtitle style</a:t>
            </a:r>
            <a:endParaRPr lang="en-US" dirty="0"/>
          </a:p>
        </p:txBody>
      </p:sp>
      <p:sp>
        <p:nvSpPr>
          <p:cNvPr id="10" name="Picture Placeholder 10">
            <a:extLst>
              <a:ext uri="{FF2B5EF4-FFF2-40B4-BE49-F238E27FC236}">
                <a16:creationId xmlns="" xmlns:a16="http://schemas.microsoft.com/office/drawing/2014/main" id="{577BFAE8-BA1D-4C1D-B7A8-22EE0995EE7F}"/>
              </a:ext>
            </a:extLst>
          </p:cNvPr>
          <p:cNvSpPr>
            <a:spLocks noGrp="1"/>
          </p:cNvSpPr>
          <p:nvPr>
            <p:ph type="pic" sz="quarter" idx="14"/>
          </p:nvPr>
        </p:nvSpPr>
        <p:spPr>
          <a:xfrm>
            <a:off x="5468111" y="0"/>
            <a:ext cx="3678039" cy="6858000"/>
          </a:xfrm>
          <a:custGeom>
            <a:avLst/>
            <a:gdLst>
              <a:gd name="connsiteX0" fmla="*/ 0 w 5233085"/>
              <a:gd name="connsiteY0" fmla="*/ 0 h 6858000"/>
              <a:gd name="connsiteX1" fmla="*/ 5233085 w 5233085"/>
              <a:gd name="connsiteY1" fmla="*/ 0 h 6858000"/>
              <a:gd name="connsiteX2" fmla="*/ 5233085 w 5233085"/>
              <a:gd name="connsiteY2" fmla="*/ 6858000 h 6858000"/>
              <a:gd name="connsiteX3" fmla="*/ 0 w 5233085"/>
              <a:gd name="connsiteY3" fmla="*/ 6858000 h 6858000"/>
              <a:gd name="connsiteX4" fmla="*/ 0 w 5233085"/>
              <a:gd name="connsiteY4" fmla="*/ 0 h 6858000"/>
              <a:gd name="connsiteX0" fmla="*/ 9939 w 5243024"/>
              <a:gd name="connsiteY0" fmla="*/ 0 h 6858000"/>
              <a:gd name="connsiteX1" fmla="*/ 5243024 w 5243024"/>
              <a:gd name="connsiteY1" fmla="*/ 0 h 6858000"/>
              <a:gd name="connsiteX2" fmla="*/ 5243024 w 5243024"/>
              <a:gd name="connsiteY2" fmla="*/ 6858000 h 6858000"/>
              <a:gd name="connsiteX3" fmla="*/ 9939 w 5243024"/>
              <a:gd name="connsiteY3" fmla="*/ 6858000 h 6858000"/>
              <a:gd name="connsiteX4" fmla="*/ 0 w 5243024"/>
              <a:gd name="connsiteY4" fmla="*/ 3438939 h 6858000"/>
              <a:gd name="connsiteX5" fmla="*/ 9939 w 5243024"/>
              <a:gd name="connsiteY5" fmla="*/ 0 h 6858000"/>
              <a:gd name="connsiteX0" fmla="*/ 1292087 w 5243024"/>
              <a:gd name="connsiteY0" fmla="*/ 0 h 6867939"/>
              <a:gd name="connsiteX1" fmla="*/ 5243024 w 5243024"/>
              <a:gd name="connsiteY1" fmla="*/ 9939 h 6867939"/>
              <a:gd name="connsiteX2" fmla="*/ 5243024 w 5243024"/>
              <a:gd name="connsiteY2" fmla="*/ 6867939 h 6867939"/>
              <a:gd name="connsiteX3" fmla="*/ 9939 w 5243024"/>
              <a:gd name="connsiteY3" fmla="*/ 6867939 h 6867939"/>
              <a:gd name="connsiteX4" fmla="*/ 0 w 5243024"/>
              <a:gd name="connsiteY4" fmla="*/ 3448878 h 6867939"/>
              <a:gd name="connsiteX5" fmla="*/ 1292087 w 5243024"/>
              <a:gd name="connsiteY5" fmla="*/ 0 h 6867939"/>
              <a:gd name="connsiteX0" fmla="*/ 1292087 w 5243024"/>
              <a:gd name="connsiteY0" fmla="*/ 0 h 6867939"/>
              <a:gd name="connsiteX1" fmla="*/ 5243024 w 5243024"/>
              <a:gd name="connsiteY1" fmla="*/ 9939 h 6867939"/>
              <a:gd name="connsiteX2" fmla="*/ 5243024 w 5243024"/>
              <a:gd name="connsiteY2" fmla="*/ 6867939 h 6867939"/>
              <a:gd name="connsiteX3" fmla="*/ 1272209 w 5243024"/>
              <a:gd name="connsiteY3" fmla="*/ 6867939 h 6867939"/>
              <a:gd name="connsiteX4" fmla="*/ 0 w 5243024"/>
              <a:gd name="connsiteY4" fmla="*/ 3448878 h 6867939"/>
              <a:gd name="connsiteX5" fmla="*/ 1292087 w 5243024"/>
              <a:gd name="connsiteY5" fmla="*/ 0 h 6867939"/>
              <a:gd name="connsiteX0" fmla="*/ 1292107 w 5243044"/>
              <a:gd name="connsiteY0" fmla="*/ 0 h 6867939"/>
              <a:gd name="connsiteX1" fmla="*/ 5243044 w 5243044"/>
              <a:gd name="connsiteY1" fmla="*/ 9939 h 6867939"/>
              <a:gd name="connsiteX2" fmla="*/ 5243044 w 5243044"/>
              <a:gd name="connsiteY2" fmla="*/ 6867939 h 6867939"/>
              <a:gd name="connsiteX3" fmla="*/ 1272229 w 5243044"/>
              <a:gd name="connsiteY3" fmla="*/ 6867939 h 6867939"/>
              <a:gd name="connsiteX4" fmla="*/ 20 w 5243044"/>
              <a:gd name="connsiteY4" fmla="*/ 3448878 h 6867939"/>
              <a:gd name="connsiteX5" fmla="*/ 1292107 w 5243044"/>
              <a:gd name="connsiteY5" fmla="*/ 0 h 6867939"/>
              <a:gd name="connsiteX0" fmla="*/ 1292103 w 5243040"/>
              <a:gd name="connsiteY0" fmla="*/ 0 h 6867939"/>
              <a:gd name="connsiteX1" fmla="*/ 5243040 w 5243040"/>
              <a:gd name="connsiteY1" fmla="*/ 9939 h 6867939"/>
              <a:gd name="connsiteX2" fmla="*/ 5243040 w 5243040"/>
              <a:gd name="connsiteY2" fmla="*/ 6867939 h 6867939"/>
              <a:gd name="connsiteX3" fmla="*/ 1272225 w 5243040"/>
              <a:gd name="connsiteY3" fmla="*/ 6867939 h 6867939"/>
              <a:gd name="connsiteX4" fmla="*/ 16 w 5243040"/>
              <a:gd name="connsiteY4" fmla="*/ 3448878 h 6867939"/>
              <a:gd name="connsiteX5" fmla="*/ 1292103 w 5243040"/>
              <a:gd name="connsiteY5" fmla="*/ 0 h 6867939"/>
              <a:gd name="connsiteX0" fmla="*/ 1292103 w 5243040"/>
              <a:gd name="connsiteY0" fmla="*/ 0 h 6867939"/>
              <a:gd name="connsiteX1" fmla="*/ 5243040 w 5243040"/>
              <a:gd name="connsiteY1" fmla="*/ 9939 h 6867939"/>
              <a:gd name="connsiteX2" fmla="*/ 5243040 w 5243040"/>
              <a:gd name="connsiteY2" fmla="*/ 6867939 h 6867939"/>
              <a:gd name="connsiteX3" fmla="*/ 1272225 w 5243040"/>
              <a:gd name="connsiteY3" fmla="*/ 6867939 h 6867939"/>
              <a:gd name="connsiteX4" fmla="*/ 16 w 5243040"/>
              <a:gd name="connsiteY4" fmla="*/ 3448878 h 6867939"/>
              <a:gd name="connsiteX5" fmla="*/ 1292103 w 5243040"/>
              <a:gd name="connsiteY5" fmla="*/ 0 h 6867939"/>
              <a:gd name="connsiteX0" fmla="*/ 1287333 w 5243033"/>
              <a:gd name="connsiteY0" fmla="*/ 1967 h 6858000"/>
              <a:gd name="connsiteX1" fmla="*/ 5243033 w 5243033"/>
              <a:gd name="connsiteY1" fmla="*/ 0 h 6858000"/>
              <a:gd name="connsiteX2" fmla="*/ 5243033 w 5243033"/>
              <a:gd name="connsiteY2" fmla="*/ 6858000 h 6858000"/>
              <a:gd name="connsiteX3" fmla="*/ 1272218 w 5243033"/>
              <a:gd name="connsiteY3" fmla="*/ 6858000 h 6858000"/>
              <a:gd name="connsiteX4" fmla="*/ 9 w 5243033"/>
              <a:gd name="connsiteY4" fmla="*/ 3438939 h 6858000"/>
              <a:gd name="connsiteX5" fmla="*/ 1287333 w 5243033"/>
              <a:gd name="connsiteY5" fmla="*/ 1967 h 6858000"/>
              <a:gd name="connsiteX0" fmla="*/ 1277801 w 5243026"/>
              <a:gd name="connsiteY0" fmla="*/ 1967 h 6858000"/>
              <a:gd name="connsiteX1" fmla="*/ 5243026 w 5243026"/>
              <a:gd name="connsiteY1" fmla="*/ 0 h 6858000"/>
              <a:gd name="connsiteX2" fmla="*/ 5243026 w 5243026"/>
              <a:gd name="connsiteY2" fmla="*/ 6858000 h 6858000"/>
              <a:gd name="connsiteX3" fmla="*/ 1272211 w 5243026"/>
              <a:gd name="connsiteY3" fmla="*/ 6858000 h 6858000"/>
              <a:gd name="connsiteX4" fmla="*/ 2 w 5243026"/>
              <a:gd name="connsiteY4" fmla="*/ 3438939 h 6858000"/>
              <a:gd name="connsiteX5" fmla="*/ 1277801 w 5243026"/>
              <a:gd name="connsiteY5" fmla="*/ 1967 h 6858000"/>
              <a:gd name="connsiteX0" fmla="*/ 1268276 w 5233501"/>
              <a:gd name="connsiteY0" fmla="*/ 1967 h 6858000"/>
              <a:gd name="connsiteX1" fmla="*/ 5233501 w 5233501"/>
              <a:gd name="connsiteY1" fmla="*/ 0 h 6858000"/>
              <a:gd name="connsiteX2" fmla="*/ 5233501 w 5233501"/>
              <a:gd name="connsiteY2" fmla="*/ 6858000 h 6858000"/>
              <a:gd name="connsiteX3" fmla="*/ 1262686 w 5233501"/>
              <a:gd name="connsiteY3" fmla="*/ 6858000 h 6858000"/>
              <a:gd name="connsiteX4" fmla="*/ 2 w 5233501"/>
              <a:gd name="connsiteY4" fmla="*/ 3434177 h 6858000"/>
              <a:gd name="connsiteX5" fmla="*/ 1268276 w 5233501"/>
              <a:gd name="connsiteY5" fmla="*/ 1967 h 6858000"/>
              <a:gd name="connsiteX0" fmla="*/ 1268345 w 5233570"/>
              <a:gd name="connsiteY0" fmla="*/ 1967 h 6858000"/>
              <a:gd name="connsiteX1" fmla="*/ 5233570 w 5233570"/>
              <a:gd name="connsiteY1" fmla="*/ 0 h 6858000"/>
              <a:gd name="connsiteX2" fmla="*/ 5233570 w 5233570"/>
              <a:gd name="connsiteY2" fmla="*/ 6858000 h 6858000"/>
              <a:gd name="connsiteX3" fmla="*/ 1262755 w 5233570"/>
              <a:gd name="connsiteY3" fmla="*/ 6858000 h 6858000"/>
              <a:gd name="connsiteX4" fmla="*/ 71 w 5233570"/>
              <a:gd name="connsiteY4" fmla="*/ 3434177 h 6858000"/>
              <a:gd name="connsiteX5" fmla="*/ 1268345 w 5233570"/>
              <a:gd name="connsiteY5" fmla="*/ 1967 h 6858000"/>
              <a:gd name="connsiteX0" fmla="*/ 1268281 w 5233506"/>
              <a:gd name="connsiteY0" fmla="*/ 1967 h 6858000"/>
              <a:gd name="connsiteX1" fmla="*/ 5233506 w 5233506"/>
              <a:gd name="connsiteY1" fmla="*/ 0 h 6858000"/>
              <a:gd name="connsiteX2" fmla="*/ 5233506 w 5233506"/>
              <a:gd name="connsiteY2" fmla="*/ 6858000 h 6858000"/>
              <a:gd name="connsiteX3" fmla="*/ 1255547 w 5233506"/>
              <a:gd name="connsiteY3" fmla="*/ 6858000 h 6858000"/>
              <a:gd name="connsiteX4" fmla="*/ 7 w 5233506"/>
              <a:gd name="connsiteY4" fmla="*/ 3434177 h 6858000"/>
              <a:gd name="connsiteX5" fmla="*/ 1268281 w 5233506"/>
              <a:gd name="connsiteY5" fmla="*/ 1967 h 6858000"/>
              <a:gd name="connsiteX0" fmla="*/ 1268280 w 5233505"/>
              <a:gd name="connsiteY0" fmla="*/ 1967 h 6858000"/>
              <a:gd name="connsiteX1" fmla="*/ 5233505 w 5233505"/>
              <a:gd name="connsiteY1" fmla="*/ 0 h 6858000"/>
              <a:gd name="connsiteX2" fmla="*/ 5233505 w 5233505"/>
              <a:gd name="connsiteY2" fmla="*/ 6858000 h 6858000"/>
              <a:gd name="connsiteX3" fmla="*/ 1255546 w 5233505"/>
              <a:gd name="connsiteY3" fmla="*/ 6858000 h 6858000"/>
              <a:gd name="connsiteX4" fmla="*/ 6 w 5233505"/>
              <a:gd name="connsiteY4" fmla="*/ 3434177 h 6858000"/>
              <a:gd name="connsiteX5" fmla="*/ 1268280 w 5233505"/>
              <a:gd name="connsiteY5" fmla="*/ 1967 h 6858000"/>
              <a:gd name="connsiteX0" fmla="*/ 1269255 w 5234480"/>
              <a:gd name="connsiteY0" fmla="*/ 1967 h 6858000"/>
              <a:gd name="connsiteX1" fmla="*/ 5234480 w 5234480"/>
              <a:gd name="connsiteY1" fmla="*/ 0 h 6858000"/>
              <a:gd name="connsiteX2" fmla="*/ 5234480 w 5234480"/>
              <a:gd name="connsiteY2" fmla="*/ 6858000 h 6858000"/>
              <a:gd name="connsiteX3" fmla="*/ 1256521 w 5234480"/>
              <a:gd name="connsiteY3" fmla="*/ 6858000 h 6858000"/>
              <a:gd name="connsiteX4" fmla="*/ 981 w 5234480"/>
              <a:gd name="connsiteY4" fmla="*/ 3434177 h 6858000"/>
              <a:gd name="connsiteX5" fmla="*/ 1269255 w 5234480"/>
              <a:gd name="connsiteY5" fmla="*/ 1967 h 6858000"/>
              <a:gd name="connsiteX0" fmla="*/ 1269255 w 5234480"/>
              <a:gd name="connsiteY0" fmla="*/ 1967 h 6858000"/>
              <a:gd name="connsiteX1" fmla="*/ 5234480 w 5234480"/>
              <a:gd name="connsiteY1" fmla="*/ 0 h 6858000"/>
              <a:gd name="connsiteX2" fmla="*/ 5234480 w 5234480"/>
              <a:gd name="connsiteY2" fmla="*/ 6858000 h 6858000"/>
              <a:gd name="connsiteX3" fmla="*/ 1256521 w 5234480"/>
              <a:gd name="connsiteY3" fmla="*/ 6858000 h 6858000"/>
              <a:gd name="connsiteX4" fmla="*/ 981 w 5234480"/>
              <a:gd name="connsiteY4" fmla="*/ 3434177 h 6858000"/>
              <a:gd name="connsiteX5" fmla="*/ 1269255 w 5234480"/>
              <a:gd name="connsiteY5" fmla="*/ 1967 h 6858000"/>
              <a:gd name="connsiteX0" fmla="*/ 1268288 w 5233513"/>
              <a:gd name="connsiteY0" fmla="*/ 1967 h 6858000"/>
              <a:gd name="connsiteX1" fmla="*/ 5233513 w 5233513"/>
              <a:gd name="connsiteY1" fmla="*/ 0 h 6858000"/>
              <a:gd name="connsiteX2" fmla="*/ 5233513 w 5233513"/>
              <a:gd name="connsiteY2" fmla="*/ 6858000 h 6858000"/>
              <a:gd name="connsiteX3" fmla="*/ 1255554 w 5233513"/>
              <a:gd name="connsiteY3" fmla="*/ 6858000 h 6858000"/>
              <a:gd name="connsiteX4" fmla="*/ 14 w 5233513"/>
              <a:gd name="connsiteY4" fmla="*/ 3434177 h 6858000"/>
              <a:gd name="connsiteX5" fmla="*/ 1268288 w 5233513"/>
              <a:gd name="connsiteY5" fmla="*/ 1967 h 6858000"/>
              <a:gd name="connsiteX0" fmla="*/ 1268288 w 5233513"/>
              <a:gd name="connsiteY0" fmla="*/ 1967 h 6858000"/>
              <a:gd name="connsiteX1" fmla="*/ 5233513 w 5233513"/>
              <a:gd name="connsiteY1" fmla="*/ 0 h 6858000"/>
              <a:gd name="connsiteX2" fmla="*/ 5233513 w 5233513"/>
              <a:gd name="connsiteY2" fmla="*/ 6858000 h 6858000"/>
              <a:gd name="connsiteX3" fmla="*/ 1255554 w 5233513"/>
              <a:gd name="connsiteY3" fmla="*/ 6858000 h 6858000"/>
              <a:gd name="connsiteX4" fmla="*/ 14 w 5233513"/>
              <a:gd name="connsiteY4" fmla="*/ 3434177 h 6858000"/>
              <a:gd name="connsiteX5" fmla="*/ 1268288 w 5233513"/>
              <a:gd name="connsiteY5" fmla="*/ 1967 h 6858000"/>
              <a:gd name="connsiteX0" fmla="*/ 1268288 w 5233513"/>
              <a:gd name="connsiteY0" fmla="*/ 1967 h 6858000"/>
              <a:gd name="connsiteX1" fmla="*/ 5233513 w 5233513"/>
              <a:gd name="connsiteY1" fmla="*/ 0 h 6858000"/>
              <a:gd name="connsiteX2" fmla="*/ 5233513 w 5233513"/>
              <a:gd name="connsiteY2" fmla="*/ 6858000 h 6858000"/>
              <a:gd name="connsiteX3" fmla="*/ 1255554 w 5233513"/>
              <a:gd name="connsiteY3" fmla="*/ 6858000 h 6858000"/>
              <a:gd name="connsiteX4" fmla="*/ 14 w 5233513"/>
              <a:gd name="connsiteY4" fmla="*/ 3434177 h 6858000"/>
              <a:gd name="connsiteX5" fmla="*/ 1268288 w 5233513"/>
              <a:gd name="connsiteY5" fmla="*/ 1967 h 6858000"/>
              <a:gd name="connsiteX0" fmla="*/ 1327305 w 5292530"/>
              <a:gd name="connsiteY0" fmla="*/ 1967 h 6858000"/>
              <a:gd name="connsiteX1" fmla="*/ 5292530 w 5292530"/>
              <a:gd name="connsiteY1" fmla="*/ 0 h 6858000"/>
              <a:gd name="connsiteX2" fmla="*/ 5292530 w 5292530"/>
              <a:gd name="connsiteY2" fmla="*/ 6858000 h 6858000"/>
              <a:gd name="connsiteX3" fmla="*/ 1314571 w 5292530"/>
              <a:gd name="connsiteY3" fmla="*/ 6858000 h 6858000"/>
              <a:gd name="connsiteX4" fmla="*/ 322003 w 5292530"/>
              <a:gd name="connsiteY4" fmla="*/ 4883944 h 6858000"/>
              <a:gd name="connsiteX5" fmla="*/ 59031 w 5292530"/>
              <a:gd name="connsiteY5" fmla="*/ 3434177 h 6858000"/>
              <a:gd name="connsiteX6" fmla="*/ 1327305 w 5292530"/>
              <a:gd name="connsiteY6" fmla="*/ 1967 h 6858000"/>
              <a:gd name="connsiteX0" fmla="*/ 1340872 w 5306097"/>
              <a:gd name="connsiteY0" fmla="*/ 1967 h 6858000"/>
              <a:gd name="connsiteX1" fmla="*/ 5306097 w 5306097"/>
              <a:gd name="connsiteY1" fmla="*/ 0 h 6858000"/>
              <a:gd name="connsiteX2" fmla="*/ 5306097 w 5306097"/>
              <a:gd name="connsiteY2" fmla="*/ 6858000 h 6858000"/>
              <a:gd name="connsiteX3" fmla="*/ 1328138 w 5306097"/>
              <a:gd name="connsiteY3" fmla="*/ 6858000 h 6858000"/>
              <a:gd name="connsiteX4" fmla="*/ 280801 w 5306097"/>
              <a:gd name="connsiteY4" fmla="*/ 4914901 h 6858000"/>
              <a:gd name="connsiteX5" fmla="*/ 72598 w 5306097"/>
              <a:gd name="connsiteY5" fmla="*/ 3434177 h 6858000"/>
              <a:gd name="connsiteX6" fmla="*/ 1340872 w 5306097"/>
              <a:gd name="connsiteY6" fmla="*/ 1967 h 6858000"/>
              <a:gd name="connsiteX0" fmla="*/ 1323646 w 5288871"/>
              <a:gd name="connsiteY0" fmla="*/ 1967 h 6858000"/>
              <a:gd name="connsiteX1" fmla="*/ 5288871 w 5288871"/>
              <a:gd name="connsiteY1" fmla="*/ 0 h 6858000"/>
              <a:gd name="connsiteX2" fmla="*/ 5288871 w 5288871"/>
              <a:gd name="connsiteY2" fmla="*/ 6858000 h 6858000"/>
              <a:gd name="connsiteX3" fmla="*/ 1310912 w 5288871"/>
              <a:gd name="connsiteY3" fmla="*/ 6858000 h 6858000"/>
              <a:gd name="connsiteX4" fmla="*/ 263575 w 5288871"/>
              <a:gd name="connsiteY4" fmla="*/ 4914901 h 6858000"/>
              <a:gd name="connsiteX5" fmla="*/ 55372 w 5288871"/>
              <a:gd name="connsiteY5" fmla="*/ 3434177 h 6858000"/>
              <a:gd name="connsiteX6" fmla="*/ 1323646 w 5288871"/>
              <a:gd name="connsiteY6" fmla="*/ 1967 h 6858000"/>
              <a:gd name="connsiteX0" fmla="*/ 1323646 w 5288871"/>
              <a:gd name="connsiteY0" fmla="*/ 1967 h 6858000"/>
              <a:gd name="connsiteX1" fmla="*/ 5288871 w 5288871"/>
              <a:gd name="connsiteY1" fmla="*/ 0 h 6858000"/>
              <a:gd name="connsiteX2" fmla="*/ 5288871 w 5288871"/>
              <a:gd name="connsiteY2" fmla="*/ 6858000 h 6858000"/>
              <a:gd name="connsiteX3" fmla="*/ 1310912 w 5288871"/>
              <a:gd name="connsiteY3" fmla="*/ 6858000 h 6858000"/>
              <a:gd name="connsiteX4" fmla="*/ 263575 w 5288871"/>
              <a:gd name="connsiteY4" fmla="*/ 4914901 h 6858000"/>
              <a:gd name="connsiteX5" fmla="*/ 55372 w 5288871"/>
              <a:gd name="connsiteY5" fmla="*/ 3434177 h 6858000"/>
              <a:gd name="connsiteX6" fmla="*/ 1323646 w 5288871"/>
              <a:gd name="connsiteY6" fmla="*/ 1967 h 6858000"/>
              <a:gd name="connsiteX0" fmla="*/ 1323646 w 5288871"/>
              <a:gd name="connsiteY0" fmla="*/ 1967 h 6858000"/>
              <a:gd name="connsiteX1" fmla="*/ 5288871 w 5288871"/>
              <a:gd name="connsiteY1" fmla="*/ 0 h 6858000"/>
              <a:gd name="connsiteX2" fmla="*/ 5288871 w 5288871"/>
              <a:gd name="connsiteY2" fmla="*/ 6858000 h 6858000"/>
              <a:gd name="connsiteX3" fmla="*/ 1310912 w 5288871"/>
              <a:gd name="connsiteY3" fmla="*/ 6858000 h 6858000"/>
              <a:gd name="connsiteX4" fmla="*/ 263575 w 5288871"/>
              <a:gd name="connsiteY4" fmla="*/ 4914901 h 6858000"/>
              <a:gd name="connsiteX5" fmla="*/ 55372 w 5288871"/>
              <a:gd name="connsiteY5" fmla="*/ 3434177 h 6858000"/>
              <a:gd name="connsiteX6" fmla="*/ 1323646 w 5288871"/>
              <a:gd name="connsiteY6" fmla="*/ 1967 h 6858000"/>
              <a:gd name="connsiteX0" fmla="*/ 1323646 w 5288871"/>
              <a:gd name="connsiteY0" fmla="*/ 1967 h 6858000"/>
              <a:gd name="connsiteX1" fmla="*/ 5288871 w 5288871"/>
              <a:gd name="connsiteY1" fmla="*/ 0 h 6858000"/>
              <a:gd name="connsiteX2" fmla="*/ 5288871 w 5288871"/>
              <a:gd name="connsiteY2" fmla="*/ 6858000 h 6858000"/>
              <a:gd name="connsiteX3" fmla="*/ 1310912 w 5288871"/>
              <a:gd name="connsiteY3" fmla="*/ 6858000 h 6858000"/>
              <a:gd name="connsiteX4" fmla="*/ 263575 w 5288871"/>
              <a:gd name="connsiteY4" fmla="*/ 4914901 h 6858000"/>
              <a:gd name="connsiteX5" fmla="*/ 55372 w 5288871"/>
              <a:gd name="connsiteY5" fmla="*/ 3434177 h 6858000"/>
              <a:gd name="connsiteX6" fmla="*/ 1323646 w 5288871"/>
              <a:gd name="connsiteY6" fmla="*/ 1967 h 6858000"/>
              <a:gd name="connsiteX0" fmla="*/ 1268356 w 5233581"/>
              <a:gd name="connsiteY0" fmla="*/ 1967 h 6858000"/>
              <a:gd name="connsiteX1" fmla="*/ 5233581 w 5233581"/>
              <a:gd name="connsiteY1" fmla="*/ 0 h 6858000"/>
              <a:gd name="connsiteX2" fmla="*/ 5233581 w 5233581"/>
              <a:gd name="connsiteY2" fmla="*/ 6858000 h 6858000"/>
              <a:gd name="connsiteX3" fmla="*/ 1255622 w 5233581"/>
              <a:gd name="connsiteY3" fmla="*/ 6858000 h 6858000"/>
              <a:gd name="connsiteX4" fmla="*/ 208285 w 5233581"/>
              <a:gd name="connsiteY4" fmla="*/ 4914901 h 6858000"/>
              <a:gd name="connsiteX5" fmla="*/ 82 w 5233581"/>
              <a:gd name="connsiteY5" fmla="*/ 3434177 h 6858000"/>
              <a:gd name="connsiteX6" fmla="*/ 1268356 w 5233581"/>
              <a:gd name="connsiteY6" fmla="*/ 1967 h 6858000"/>
              <a:gd name="connsiteX0" fmla="*/ 1268356 w 5233581"/>
              <a:gd name="connsiteY0" fmla="*/ 1967 h 6858000"/>
              <a:gd name="connsiteX1" fmla="*/ 5233581 w 5233581"/>
              <a:gd name="connsiteY1" fmla="*/ 0 h 6858000"/>
              <a:gd name="connsiteX2" fmla="*/ 5233581 w 5233581"/>
              <a:gd name="connsiteY2" fmla="*/ 6858000 h 6858000"/>
              <a:gd name="connsiteX3" fmla="*/ 1255622 w 5233581"/>
              <a:gd name="connsiteY3" fmla="*/ 6858000 h 6858000"/>
              <a:gd name="connsiteX4" fmla="*/ 208285 w 5233581"/>
              <a:gd name="connsiteY4" fmla="*/ 4914901 h 6858000"/>
              <a:gd name="connsiteX5" fmla="*/ 82 w 5233581"/>
              <a:gd name="connsiteY5" fmla="*/ 3434177 h 6858000"/>
              <a:gd name="connsiteX6" fmla="*/ 1268356 w 5233581"/>
              <a:gd name="connsiteY6" fmla="*/ 1967 h 6858000"/>
              <a:gd name="connsiteX0" fmla="*/ 1268356 w 5233581"/>
              <a:gd name="connsiteY0" fmla="*/ 1967 h 6858000"/>
              <a:gd name="connsiteX1" fmla="*/ 5233581 w 5233581"/>
              <a:gd name="connsiteY1" fmla="*/ 0 h 6858000"/>
              <a:gd name="connsiteX2" fmla="*/ 5233581 w 5233581"/>
              <a:gd name="connsiteY2" fmla="*/ 6858000 h 6858000"/>
              <a:gd name="connsiteX3" fmla="*/ 1255622 w 5233581"/>
              <a:gd name="connsiteY3" fmla="*/ 6858000 h 6858000"/>
              <a:gd name="connsiteX4" fmla="*/ 208285 w 5233581"/>
              <a:gd name="connsiteY4" fmla="*/ 4914901 h 6858000"/>
              <a:gd name="connsiteX5" fmla="*/ 82 w 5233581"/>
              <a:gd name="connsiteY5" fmla="*/ 3434177 h 6858000"/>
              <a:gd name="connsiteX6" fmla="*/ 1268356 w 5233581"/>
              <a:gd name="connsiteY6" fmla="*/ 1967 h 6858000"/>
              <a:gd name="connsiteX0" fmla="*/ 1269029 w 5234254"/>
              <a:gd name="connsiteY0" fmla="*/ 1967 h 6858000"/>
              <a:gd name="connsiteX1" fmla="*/ 5234254 w 5234254"/>
              <a:gd name="connsiteY1" fmla="*/ 0 h 6858000"/>
              <a:gd name="connsiteX2" fmla="*/ 5234254 w 5234254"/>
              <a:gd name="connsiteY2" fmla="*/ 6858000 h 6858000"/>
              <a:gd name="connsiteX3" fmla="*/ 1256295 w 5234254"/>
              <a:gd name="connsiteY3" fmla="*/ 6858000 h 6858000"/>
              <a:gd name="connsiteX4" fmla="*/ 208958 w 5234254"/>
              <a:gd name="connsiteY4" fmla="*/ 4914901 h 6858000"/>
              <a:gd name="connsiteX5" fmla="*/ 755 w 5234254"/>
              <a:gd name="connsiteY5" fmla="*/ 3434177 h 6858000"/>
              <a:gd name="connsiteX6" fmla="*/ 1269029 w 5234254"/>
              <a:gd name="connsiteY6" fmla="*/ 1967 h 6858000"/>
              <a:gd name="connsiteX0" fmla="*/ 1269029 w 5234254"/>
              <a:gd name="connsiteY0" fmla="*/ 1967 h 6858000"/>
              <a:gd name="connsiteX1" fmla="*/ 5234254 w 5234254"/>
              <a:gd name="connsiteY1" fmla="*/ 0 h 6858000"/>
              <a:gd name="connsiteX2" fmla="*/ 5234254 w 5234254"/>
              <a:gd name="connsiteY2" fmla="*/ 6858000 h 6858000"/>
              <a:gd name="connsiteX3" fmla="*/ 1256295 w 5234254"/>
              <a:gd name="connsiteY3" fmla="*/ 6858000 h 6858000"/>
              <a:gd name="connsiteX4" fmla="*/ 208958 w 5234254"/>
              <a:gd name="connsiteY4" fmla="*/ 4914901 h 6858000"/>
              <a:gd name="connsiteX5" fmla="*/ 755 w 5234254"/>
              <a:gd name="connsiteY5" fmla="*/ 3434177 h 6858000"/>
              <a:gd name="connsiteX6" fmla="*/ 1269029 w 5234254"/>
              <a:gd name="connsiteY6" fmla="*/ 1967 h 6858000"/>
              <a:gd name="connsiteX0" fmla="*/ 1268874 w 5234099"/>
              <a:gd name="connsiteY0" fmla="*/ 1967 h 6858000"/>
              <a:gd name="connsiteX1" fmla="*/ 5234099 w 5234099"/>
              <a:gd name="connsiteY1" fmla="*/ 0 h 6858000"/>
              <a:gd name="connsiteX2" fmla="*/ 5234099 w 5234099"/>
              <a:gd name="connsiteY2" fmla="*/ 6858000 h 6858000"/>
              <a:gd name="connsiteX3" fmla="*/ 1256140 w 5234099"/>
              <a:gd name="connsiteY3" fmla="*/ 6858000 h 6858000"/>
              <a:gd name="connsiteX4" fmla="*/ 208803 w 5234099"/>
              <a:gd name="connsiteY4" fmla="*/ 4914901 h 6858000"/>
              <a:gd name="connsiteX5" fmla="*/ 600 w 5234099"/>
              <a:gd name="connsiteY5" fmla="*/ 3434177 h 6858000"/>
              <a:gd name="connsiteX6" fmla="*/ 1268874 w 5234099"/>
              <a:gd name="connsiteY6" fmla="*/ 1967 h 6858000"/>
              <a:gd name="connsiteX0" fmla="*/ 1305931 w 5271156"/>
              <a:gd name="connsiteY0" fmla="*/ 1967 h 6858000"/>
              <a:gd name="connsiteX1" fmla="*/ 5271156 w 5271156"/>
              <a:gd name="connsiteY1" fmla="*/ 0 h 6858000"/>
              <a:gd name="connsiteX2" fmla="*/ 5271156 w 5271156"/>
              <a:gd name="connsiteY2" fmla="*/ 6858000 h 6858000"/>
              <a:gd name="connsiteX3" fmla="*/ 1293197 w 5271156"/>
              <a:gd name="connsiteY3" fmla="*/ 6858000 h 6858000"/>
              <a:gd name="connsiteX4" fmla="*/ 385008 w 5271156"/>
              <a:gd name="connsiteY4" fmla="*/ 5332345 h 6858000"/>
              <a:gd name="connsiteX5" fmla="*/ 37657 w 5271156"/>
              <a:gd name="connsiteY5" fmla="*/ 3434177 h 6858000"/>
              <a:gd name="connsiteX6" fmla="*/ 1305931 w 5271156"/>
              <a:gd name="connsiteY6" fmla="*/ 1967 h 6858000"/>
              <a:gd name="connsiteX0" fmla="*/ 1311776 w 5277001"/>
              <a:gd name="connsiteY0" fmla="*/ 1967 h 6858000"/>
              <a:gd name="connsiteX1" fmla="*/ 5277001 w 5277001"/>
              <a:gd name="connsiteY1" fmla="*/ 0 h 6858000"/>
              <a:gd name="connsiteX2" fmla="*/ 5277001 w 5277001"/>
              <a:gd name="connsiteY2" fmla="*/ 6858000 h 6858000"/>
              <a:gd name="connsiteX3" fmla="*/ 1299042 w 5277001"/>
              <a:gd name="connsiteY3" fmla="*/ 6858000 h 6858000"/>
              <a:gd name="connsiteX4" fmla="*/ 351097 w 5277001"/>
              <a:gd name="connsiteY4" fmla="*/ 5203136 h 6858000"/>
              <a:gd name="connsiteX5" fmla="*/ 43502 w 5277001"/>
              <a:gd name="connsiteY5" fmla="*/ 3434177 h 6858000"/>
              <a:gd name="connsiteX6" fmla="*/ 1311776 w 5277001"/>
              <a:gd name="connsiteY6" fmla="*/ 1967 h 6858000"/>
              <a:gd name="connsiteX0" fmla="*/ 1319900 w 5285125"/>
              <a:gd name="connsiteY0" fmla="*/ 1967 h 6858000"/>
              <a:gd name="connsiteX1" fmla="*/ 5285125 w 5285125"/>
              <a:gd name="connsiteY1" fmla="*/ 0 h 6858000"/>
              <a:gd name="connsiteX2" fmla="*/ 5285125 w 5285125"/>
              <a:gd name="connsiteY2" fmla="*/ 6858000 h 6858000"/>
              <a:gd name="connsiteX3" fmla="*/ 1307166 w 5285125"/>
              <a:gd name="connsiteY3" fmla="*/ 6858000 h 6858000"/>
              <a:gd name="connsiteX4" fmla="*/ 359221 w 5285125"/>
              <a:gd name="connsiteY4" fmla="*/ 5203136 h 6858000"/>
              <a:gd name="connsiteX5" fmla="*/ 51626 w 5285125"/>
              <a:gd name="connsiteY5" fmla="*/ 3434177 h 6858000"/>
              <a:gd name="connsiteX6" fmla="*/ 1319900 w 5285125"/>
              <a:gd name="connsiteY6" fmla="*/ 1967 h 6858000"/>
              <a:gd name="connsiteX0" fmla="*/ 1269138 w 5234363"/>
              <a:gd name="connsiteY0" fmla="*/ 1967 h 6858000"/>
              <a:gd name="connsiteX1" fmla="*/ 5234363 w 5234363"/>
              <a:gd name="connsiteY1" fmla="*/ 0 h 6858000"/>
              <a:gd name="connsiteX2" fmla="*/ 5234363 w 5234363"/>
              <a:gd name="connsiteY2" fmla="*/ 6858000 h 6858000"/>
              <a:gd name="connsiteX3" fmla="*/ 1256404 w 5234363"/>
              <a:gd name="connsiteY3" fmla="*/ 6858000 h 6858000"/>
              <a:gd name="connsiteX4" fmla="*/ 308459 w 5234363"/>
              <a:gd name="connsiteY4" fmla="*/ 5203136 h 6858000"/>
              <a:gd name="connsiteX5" fmla="*/ 864 w 5234363"/>
              <a:gd name="connsiteY5" fmla="*/ 3434177 h 6858000"/>
              <a:gd name="connsiteX6" fmla="*/ 1269138 w 5234363"/>
              <a:gd name="connsiteY6" fmla="*/ 1967 h 6858000"/>
              <a:gd name="connsiteX0" fmla="*/ 1268802 w 5234027"/>
              <a:gd name="connsiteY0" fmla="*/ 1967 h 6858000"/>
              <a:gd name="connsiteX1" fmla="*/ 5234027 w 5234027"/>
              <a:gd name="connsiteY1" fmla="*/ 0 h 6858000"/>
              <a:gd name="connsiteX2" fmla="*/ 5234027 w 5234027"/>
              <a:gd name="connsiteY2" fmla="*/ 6858000 h 6858000"/>
              <a:gd name="connsiteX3" fmla="*/ 1256068 w 5234027"/>
              <a:gd name="connsiteY3" fmla="*/ 6858000 h 6858000"/>
              <a:gd name="connsiteX4" fmla="*/ 308123 w 5234027"/>
              <a:gd name="connsiteY4" fmla="*/ 5203136 h 6858000"/>
              <a:gd name="connsiteX5" fmla="*/ 528 w 5234027"/>
              <a:gd name="connsiteY5" fmla="*/ 3434177 h 6858000"/>
              <a:gd name="connsiteX6" fmla="*/ 1268802 w 5234027"/>
              <a:gd name="connsiteY6" fmla="*/ 1967 h 6858000"/>
              <a:gd name="connsiteX0" fmla="*/ 1268802 w 5234027"/>
              <a:gd name="connsiteY0" fmla="*/ 1967 h 6858000"/>
              <a:gd name="connsiteX1" fmla="*/ 5234027 w 5234027"/>
              <a:gd name="connsiteY1" fmla="*/ 0 h 6858000"/>
              <a:gd name="connsiteX2" fmla="*/ 5234027 w 5234027"/>
              <a:gd name="connsiteY2" fmla="*/ 6858000 h 6858000"/>
              <a:gd name="connsiteX3" fmla="*/ 1256068 w 5234027"/>
              <a:gd name="connsiteY3" fmla="*/ 6858000 h 6858000"/>
              <a:gd name="connsiteX4" fmla="*/ 308123 w 5234027"/>
              <a:gd name="connsiteY4" fmla="*/ 5203136 h 6858000"/>
              <a:gd name="connsiteX5" fmla="*/ 528 w 5234027"/>
              <a:gd name="connsiteY5" fmla="*/ 3434177 h 6858000"/>
              <a:gd name="connsiteX6" fmla="*/ 1268802 w 5234027"/>
              <a:gd name="connsiteY6" fmla="*/ 1967 h 6858000"/>
              <a:gd name="connsiteX0" fmla="*/ 1268953 w 5234178"/>
              <a:gd name="connsiteY0" fmla="*/ 1967 h 6858000"/>
              <a:gd name="connsiteX1" fmla="*/ 5234178 w 5234178"/>
              <a:gd name="connsiteY1" fmla="*/ 0 h 6858000"/>
              <a:gd name="connsiteX2" fmla="*/ 5234178 w 5234178"/>
              <a:gd name="connsiteY2" fmla="*/ 6858000 h 6858000"/>
              <a:gd name="connsiteX3" fmla="*/ 1256219 w 5234178"/>
              <a:gd name="connsiteY3" fmla="*/ 6858000 h 6858000"/>
              <a:gd name="connsiteX4" fmla="*/ 308274 w 5234178"/>
              <a:gd name="connsiteY4" fmla="*/ 5203136 h 6858000"/>
              <a:gd name="connsiteX5" fmla="*/ 679 w 5234178"/>
              <a:gd name="connsiteY5" fmla="*/ 3434177 h 6858000"/>
              <a:gd name="connsiteX6" fmla="*/ 1268953 w 5234178"/>
              <a:gd name="connsiteY6" fmla="*/ 1967 h 6858000"/>
              <a:gd name="connsiteX0" fmla="*/ 1268887 w 5234112"/>
              <a:gd name="connsiteY0" fmla="*/ 1967 h 6858000"/>
              <a:gd name="connsiteX1" fmla="*/ 5234112 w 5234112"/>
              <a:gd name="connsiteY1" fmla="*/ 0 h 6858000"/>
              <a:gd name="connsiteX2" fmla="*/ 5234112 w 5234112"/>
              <a:gd name="connsiteY2" fmla="*/ 6858000 h 6858000"/>
              <a:gd name="connsiteX3" fmla="*/ 1256153 w 5234112"/>
              <a:gd name="connsiteY3" fmla="*/ 6858000 h 6858000"/>
              <a:gd name="connsiteX4" fmla="*/ 308208 w 5234112"/>
              <a:gd name="connsiteY4" fmla="*/ 5203136 h 6858000"/>
              <a:gd name="connsiteX5" fmla="*/ 613 w 5234112"/>
              <a:gd name="connsiteY5" fmla="*/ 3434177 h 6858000"/>
              <a:gd name="connsiteX6" fmla="*/ 1268887 w 5234112"/>
              <a:gd name="connsiteY6" fmla="*/ 1967 h 6858000"/>
              <a:gd name="connsiteX0" fmla="*/ 1268282 w 5233507"/>
              <a:gd name="connsiteY0" fmla="*/ 1967 h 6858000"/>
              <a:gd name="connsiteX1" fmla="*/ 5233507 w 5233507"/>
              <a:gd name="connsiteY1" fmla="*/ 0 h 6858000"/>
              <a:gd name="connsiteX2" fmla="*/ 5233507 w 5233507"/>
              <a:gd name="connsiteY2" fmla="*/ 6858000 h 6858000"/>
              <a:gd name="connsiteX3" fmla="*/ 1255548 w 5233507"/>
              <a:gd name="connsiteY3" fmla="*/ 6858000 h 6858000"/>
              <a:gd name="connsiteX4" fmla="*/ 307603 w 5233507"/>
              <a:gd name="connsiteY4" fmla="*/ 5203136 h 6858000"/>
              <a:gd name="connsiteX5" fmla="*/ 8 w 5233507"/>
              <a:gd name="connsiteY5" fmla="*/ 3434177 h 6858000"/>
              <a:gd name="connsiteX6" fmla="*/ 1268282 w 5233507"/>
              <a:gd name="connsiteY6" fmla="*/ 1967 h 6858000"/>
              <a:gd name="connsiteX0" fmla="*/ 1269246 w 5234471"/>
              <a:gd name="connsiteY0" fmla="*/ 1967 h 6858000"/>
              <a:gd name="connsiteX1" fmla="*/ 5234471 w 5234471"/>
              <a:gd name="connsiteY1" fmla="*/ 0 h 6858000"/>
              <a:gd name="connsiteX2" fmla="*/ 5234471 w 5234471"/>
              <a:gd name="connsiteY2" fmla="*/ 6858000 h 6858000"/>
              <a:gd name="connsiteX3" fmla="*/ 1256512 w 5234471"/>
              <a:gd name="connsiteY3" fmla="*/ 6858000 h 6858000"/>
              <a:gd name="connsiteX4" fmla="*/ 308567 w 5234471"/>
              <a:gd name="connsiteY4" fmla="*/ 5203136 h 6858000"/>
              <a:gd name="connsiteX5" fmla="*/ 972 w 5234471"/>
              <a:gd name="connsiteY5" fmla="*/ 3434177 h 6858000"/>
              <a:gd name="connsiteX6" fmla="*/ 389013 w 5234471"/>
              <a:gd name="connsiteY6" fmla="*/ 1610139 h 6858000"/>
              <a:gd name="connsiteX7" fmla="*/ 1269246 w 5234471"/>
              <a:gd name="connsiteY7" fmla="*/ 1967 h 6858000"/>
              <a:gd name="connsiteX0" fmla="*/ 1269246 w 5234471"/>
              <a:gd name="connsiteY0" fmla="*/ 1967 h 6858000"/>
              <a:gd name="connsiteX1" fmla="*/ 5234471 w 5234471"/>
              <a:gd name="connsiteY1" fmla="*/ 0 h 6858000"/>
              <a:gd name="connsiteX2" fmla="*/ 5234471 w 5234471"/>
              <a:gd name="connsiteY2" fmla="*/ 6858000 h 6858000"/>
              <a:gd name="connsiteX3" fmla="*/ 1256512 w 5234471"/>
              <a:gd name="connsiteY3" fmla="*/ 6858000 h 6858000"/>
              <a:gd name="connsiteX4" fmla="*/ 308567 w 5234471"/>
              <a:gd name="connsiteY4" fmla="*/ 5203136 h 6858000"/>
              <a:gd name="connsiteX5" fmla="*/ 972 w 5234471"/>
              <a:gd name="connsiteY5" fmla="*/ 3434177 h 6858000"/>
              <a:gd name="connsiteX6" fmla="*/ 389013 w 5234471"/>
              <a:gd name="connsiteY6" fmla="*/ 1610139 h 6858000"/>
              <a:gd name="connsiteX7" fmla="*/ 1269246 w 5234471"/>
              <a:gd name="connsiteY7" fmla="*/ 1967 h 6858000"/>
              <a:gd name="connsiteX0" fmla="*/ 1268293 w 5233518"/>
              <a:gd name="connsiteY0" fmla="*/ 1967 h 6858000"/>
              <a:gd name="connsiteX1" fmla="*/ 5233518 w 5233518"/>
              <a:gd name="connsiteY1" fmla="*/ 0 h 6858000"/>
              <a:gd name="connsiteX2" fmla="*/ 5233518 w 5233518"/>
              <a:gd name="connsiteY2" fmla="*/ 6858000 h 6858000"/>
              <a:gd name="connsiteX3" fmla="*/ 1255559 w 5233518"/>
              <a:gd name="connsiteY3" fmla="*/ 6858000 h 6858000"/>
              <a:gd name="connsiteX4" fmla="*/ 307614 w 5233518"/>
              <a:gd name="connsiteY4" fmla="*/ 5203136 h 6858000"/>
              <a:gd name="connsiteX5" fmla="*/ 19 w 5233518"/>
              <a:gd name="connsiteY5" fmla="*/ 3434177 h 6858000"/>
              <a:gd name="connsiteX6" fmla="*/ 298607 w 5233518"/>
              <a:gd name="connsiteY6" fmla="*/ 1639956 h 6858000"/>
              <a:gd name="connsiteX7" fmla="*/ 1268293 w 5233518"/>
              <a:gd name="connsiteY7" fmla="*/ 1967 h 6858000"/>
              <a:gd name="connsiteX0" fmla="*/ 1268295 w 5233520"/>
              <a:gd name="connsiteY0" fmla="*/ 1967 h 6858000"/>
              <a:gd name="connsiteX1" fmla="*/ 5233520 w 5233520"/>
              <a:gd name="connsiteY1" fmla="*/ 0 h 6858000"/>
              <a:gd name="connsiteX2" fmla="*/ 5233520 w 5233520"/>
              <a:gd name="connsiteY2" fmla="*/ 6858000 h 6858000"/>
              <a:gd name="connsiteX3" fmla="*/ 1255561 w 5233520"/>
              <a:gd name="connsiteY3" fmla="*/ 6858000 h 6858000"/>
              <a:gd name="connsiteX4" fmla="*/ 307616 w 5233520"/>
              <a:gd name="connsiteY4" fmla="*/ 5203136 h 6858000"/>
              <a:gd name="connsiteX5" fmla="*/ 21 w 5233520"/>
              <a:gd name="connsiteY5" fmla="*/ 3434177 h 6858000"/>
              <a:gd name="connsiteX6" fmla="*/ 318487 w 5233520"/>
              <a:gd name="connsiteY6" fmla="*/ 1639956 h 6858000"/>
              <a:gd name="connsiteX7" fmla="*/ 1268295 w 5233520"/>
              <a:gd name="connsiteY7" fmla="*/ 1967 h 6858000"/>
              <a:gd name="connsiteX0" fmla="*/ 1268281 w 5233506"/>
              <a:gd name="connsiteY0" fmla="*/ 1967 h 6858000"/>
              <a:gd name="connsiteX1" fmla="*/ 5233506 w 5233506"/>
              <a:gd name="connsiteY1" fmla="*/ 0 h 6858000"/>
              <a:gd name="connsiteX2" fmla="*/ 5233506 w 5233506"/>
              <a:gd name="connsiteY2" fmla="*/ 6858000 h 6858000"/>
              <a:gd name="connsiteX3" fmla="*/ 1255547 w 5233506"/>
              <a:gd name="connsiteY3" fmla="*/ 6858000 h 6858000"/>
              <a:gd name="connsiteX4" fmla="*/ 307602 w 5233506"/>
              <a:gd name="connsiteY4" fmla="*/ 5203136 h 6858000"/>
              <a:gd name="connsiteX5" fmla="*/ 7 w 5233506"/>
              <a:gd name="connsiteY5" fmla="*/ 3434177 h 6858000"/>
              <a:gd name="connsiteX6" fmla="*/ 313711 w 5233506"/>
              <a:gd name="connsiteY6" fmla="*/ 1637575 h 6858000"/>
              <a:gd name="connsiteX7" fmla="*/ 1268281 w 5233506"/>
              <a:gd name="connsiteY7" fmla="*/ 1967 h 6858000"/>
              <a:gd name="connsiteX0" fmla="*/ 1268281 w 5233506"/>
              <a:gd name="connsiteY0" fmla="*/ 1967 h 6858000"/>
              <a:gd name="connsiteX1" fmla="*/ 5233506 w 5233506"/>
              <a:gd name="connsiteY1" fmla="*/ 0 h 6858000"/>
              <a:gd name="connsiteX2" fmla="*/ 5233506 w 5233506"/>
              <a:gd name="connsiteY2" fmla="*/ 6858000 h 6858000"/>
              <a:gd name="connsiteX3" fmla="*/ 1255547 w 5233506"/>
              <a:gd name="connsiteY3" fmla="*/ 6858000 h 6858000"/>
              <a:gd name="connsiteX4" fmla="*/ 307602 w 5233506"/>
              <a:gd name="connsiteY4" fmla="*/ 5203136 h 6858000"/>
              <a:gd name="connsiteX5" fmla="*/ 7 w 5233506"/>
              <a:gd name="connsiteY5" fmla="*/ 3434177 h 6858000"/>
              <a:gd name="connsiteX6" fmla="*/ 313711 w 5233506"/>
              <a:gd name="connsiteY6" fmla="*/ 1637575 h 6858000"/>
              <a:gd name="connsiteX7" fmla="*/ 1268281 w 5233506"/>
              <a:gd name="connsiteY7" fmla="*/ 1967 h 6858000"/>
              <a:gd name="connsiteX0" fmla="*/ 1268320 w 5233545"/>
              <a:gd name="connsiteY0" fmla="*/ 1967 h 6858000"/>
              <a:gd name="connsiteX1" fmla="*/ 5233545 w 5233545"/>
              <a:gd name="connsiteY1" fmla="*/ 0 h 6858000"/>
              <a:gd name="connsiteX2" fmla="*/ 5233545 w 5233545"/>
              <a:gd name="connsiteY2" fmla="*/ 6858000 h 6858000"/>
              <a:gd name="connsiteX3" fmla="*/ 1255586 w 5233545"/>
              <a:gd name="connsiteY3" fmla="*/ 6858000 h 6858000"/>
              <a:gd name="connsiteX4" fmla="*/ 298116 w 5233545"/>
              <a:gd name="connsiteY4" fmla="*/ 5203136 h 6858000"/>
              <a:gd name="connsiteX5" fmla="*/ 46 w 5233545"/>
              <a:gd name="connsiteY5" fmla="*/ 3434177 h 6858000"/>
              <a:gd name="connsiteX6" fmla="*/ 313750 w 5233545"/>
              <a:gd name="connsiteY6" fmla="*/ 1637575 h 6858000"/>
              <a:gd name="connsiteX7" fmla="*/ 1268320 w 5233545"/>
              <a:gd name="connsiteY7" fmla="*/ 1967 h 6858000"/>
              <a:gd name="connsiteX0" fmla="*/ 1268320 w 5233545"/>
              <a:gd name="connsiteY0" fmla="*/ 1967 h 6858000"/>
              <a:gd name="connsiteX1" fmla="*/ 5233545 w 5233545"/>
              <a:gd name="connsiteY1" fmla="*/ 0 h 6858000"/>
              <a:gd name="connsiteX2" fmla="*/ 5233545 w 5233545"/>
              <a:gd name="connsiteY2" fmla="*/ 6858000 h 6858000"/>
              <a:gd name="connsiteX3" fmla="*/ 1255586 w 5233545"/>
              <a:gd name="connsiteY3" fmla="*/ 6858000 h 6858000"/>
              <a:gd name="connsiteX4" fmla="*/ 298116 w 5233545"/>
              <a:gd name="connsiteY4" fmla="*/ 5203136 h 6858000"/>
              <a:gd name="connsiteX5" fmla="*/ 46 w 5233545"/>
              <a:gd name="connsiteY5" fmla="*/ 3434177 h 6858000"/>
              <a:gd name="connsiteX6" fmla="*/ 313750 w 5233545"/>
              <a:gd name="connsiteY6" fmla="*/ 1637575 h 6858000"/>
              <a:gd name="connsiteX7" fmla="*/ 1268320 w 5233545"/>
              <a:gd name="connsiteY7" fmla="*/ 1967 h 6858000"/>
              <a:gd name="connsiteX0" fmla="*/ 1268320 w 5256974"/>
              <a:gd name="connsiteY0" fmla="*/ 1967 h 6858000"/>
              <a:gd name="connsiteX1" fmla="*/ 5256974 w 5256974"/>
              <a:gd name="connsiteY1" fmla="*/ 0 h 6858000"/>
              <a:gd name="connsiteX2" fmla="*/ 5233545 w 5256974"/>
              <a:gd name="connsiteY2" fmla="*/ 6858000 h 6858000"/>
              <a:gd name="connsiteX3" fmla="*/ 1255586 w 5256974"/>
              <a:gd name="connsiteY3" fmla="*/ 6858000 h 6858000"/>
              <a:gd name="connsiteX4" fmla="*/ 298116 w 5256974"/>
              <a:gd name="connsiteY4" fmla="*/ 5203136 h 6858000"/>
              <a:gd name="connsiteX5" fmla="*/ 46 w 5256974"/>
              <a:gd name="connsiteY5" fmla="*/ 3434177 h 6858000"/>
              <a:gd name="connsiteX6" fmla="*/ 313750 w 5256974"/>
              <a:gd name="connsiteY6" fmla="*/ 1637575 h 6858000"/>
              <a:gd name="connsiteX7" fmla="*/ 1268320 w 5256974"/>
              <a:gd name="connsiteY7" fmla="*/ 1967 h 6858000"/>
              <a:gd name="connsiteX0" fmla="*/ 1268320 w 5256974"/>
              <a:gd name="connsiteY0" fmla="*/ 1967 h 6858000"/>
              <a:gd name="connsiteX1" fmla="*/ 5256974 w 5256974"/>
              <a:gd name="connsiteY1" fmla="*/ 0 h 6858000"/>
              <a:gd name="connsiteX2" fmla="*/ 5233545 w 5256974"/>
              <a:gd name="connsiteY2" fmla="*/ 6858000 h 6858000"/>
              <a:gd name="connsiteX3" fmla="*/ 1255586 w 5256974"/>
              <a:gd name="connsiteY3" fmla="*/ 6858000 h 6858000"/>
              <a:gd name="connsiteX4" fmla="*/ 298116 w 5256974"/>
              <a:gd name="connsiteY4" fmla="*/ 5203136 h 6858000"/>
              <a:gd name="connsiteX5" fmla="*/ 46 w 5256974"/>
              <a:gd name="connsiteY5" fmla="*/ 3434177 h 6858000"/>
              <a:gd name="connsiteX6" fmla="*/ 313750 w 5256974"/>
              <a:gd name="connsiteY6" fmla="*/ 1637575 h 6858000"/>
              <a:gd name="connsiteX7" fmla="*/ 1268320 w 5256974"/>
              <a:gd name="connsiteY7" fmla="*/ 1967 h 6858000"/>
              <a:gd name="connsiteX0" fmla="*/ 1268320 w 5233574"/>
              <a:gd name="connsiteY0" fmla="*/ 1967 h 6858000"/>
              <a:gd name="connsiteX1" fmla="*/ 3710682 w 5233574"/>
              <a:gd name="connsiteY1" fmla="*/ 0 h 6858000"/>
              <a:gd name="connsiteX2" fmla="*/ 5233545 w 5233574"/>
              <a:gd name="connsiteY2" fmla="*/ 6858000 h 6858000"/>
              <a:gd name="connsiteX3" fmla="*/ 1255586 w 5233574"/>
              <a:gd name="connsiteY3" fmla="*/ 6858000 h 6858000"/>
              <a:gd name="connsiteX4" fmla="*/ 298116 w 5233574"/>
              <a:gd name="connsiteY4" fmla="*/ 5203136 h 6858000"/>
              <a:gd name="connsiteX5" fmla="*/ 46 w 5233574"/>
              <a:gd name="connsiteY5" fmla="*/ 3434177 h 6858000"/>
              <a:gd name="connsiteX6" fmla="*/ 313750 w 5233574"/>
              <a:gd name="connsiteY6" fmla="*/ 1637575 h 6858000"/>
              <a:gd name="connsiteX7" fmla="*/ 1268320 w 5233574"/>
              <a:gd name="connsiteY7" fmla="*/ 1967 h 6858000"/>
              <a:gd name="connsiteX0" fmla="*/ 1268320 w 3735149"/>
              <a:gd name="connsiteY0" fmla="*/ 1967 h 6873631"/>
              <a:gd name="connsiteX1" fmla="*/ 3710682 w 3735149"/>
              <a:gd name="connsiteY1" fmla="*/ 0 h 6873631"/>
              <a:gd name="connsiteX2" fmla="*/ 3734111 w 3735149"/>
              <a:gd name="connsiteY2" fmla="*/ 6873631 h 6873631"/>
              <a:gd name="connsiteX3" fmla="*/ 1255586 w 3735149"/>
              <a:gd name="connsiteY3" fmla="*/ 6858000 h 6873631"/>
              <a:gd name="connsiteX4" fmla="*/ 298116 w 3735149"/>
              <a:gd name="connsiteY4" fmla="*/ 5203136 h 6873631"/>
              <a:gd name="connsiteX5" fmla="*/ 46 w 3735149"/>
              <a:gd name="connsiteY5" fmla="*/ 3434177 h 6873631"/>
              <a:gd name="connsiteX6" fmla="*/ 313750 w 3735149"/>
              <a:gd name="connsiteY6" fmla="*/ 1637575 h 6873631"/>
              <a:gd name="connsiteX7" fmla="*/ 1268320 w 3735149"/>
              <a:gd name="connsiteY7" fmla="*/ 1967 h 6873631"/>
              <a:gd name="connsiteX0" fmla="*/ 1268320 w 3735149"/>
              <a:gd name="connsiteY0" fmla="*/ 1967 h 6873631"/>
              <a:gd name="connsiteX1" fmla="*/ 3710682 w 3735149"/>
              <a:gd name="connsiteY1" fmla="*/ 0 h 6873631"/>
              <a:gd name="connsiteX2" fmla="*/ 3734111 w 3735149"/>
              <a:gd name="connsiteY2" fmla="*/ 6873631 h 6873631"/>
              <a:gd name="connsiteX3" fmla="*/ 1255586 w 3735149"/>
              <a:gd name="connsiteY3" fmla="*/ 6858000 h 6873631"/>
              <a:gd name="connsiteX4" fmla="*/ 298116 w 3735149"/>
              <a:gd name="connsiteY4" fmla="*/ 5203136 h 6873631"/>
              <a:gd name="connsiteX5" fmla="*/ 46 w 3735149"/>
              <a:gd name="connsiteY5" fmla="*/ 3434177 h 6873631"/>
              <a:gd name="connsiteX6" fmla="*/ 313750 w 3735149"/>
              <a:gd name="connsiteY6" fmla="*/ 1637575 h 6873631"/>
              <a:gd name="connsiteX7" fmla="*/ 1268320 w 3735149"/>
              <a:gd name="connsiteY7" fmla="*/ 1967 h 6873631"/>
              <a:gd name="connsiteX0" fmla="*/ 1268320 w 3735728"/>
              <a:gd name="connsiteY0" fmla="*/ 1967 h 6873631"/>
              <a:gd name="connsiteX1" fmla="*/ 3726301 w 3735728"/>
              <a:gd name="connsiteY1" fmla="*/ 0 h 6873631"/>
              <a:gd name="connsiteX2" fmla="*/ 3734111 w 3735728"/>
              <a:gd name="connsiteY2" fmla="*/ 6873631 h 6873631"/>
              <a:gd name="connsiteX3" fmla="*/ 1255586 w 3735728"/>
              <a:gd name="connsiteY3" fmla="*/ 6858000 h 6873631"/>
              <a:gd name="connsiteX4" fmla="*/ 298116 w 3735728"/>
              <a:gd name="connsiteY4" fmla="*/ 5203136 h 6873631"/>
              <a:gd name="connsiteX5" fmla="*/ 46 w 3735728"/>
              <a:gd name="connsiteY5" fmla="*/ 3434177 h 6873631"/>
              <a:gd name="connsiteX6" fmla="*/ 313750 w 3735728"/>
              <a:gd name="connsiteY6" fmla="*/ 1637575 h 6873631"/>
              <a:gd name="connsiteX7" fmla="*/ 1268320 w 3735728"/>
              <a:gd name="connsiteY7" fmla="*/ 1967 h 6873631"/>
              <a:gd name="connsiteX0" fmla="*/ 1268320 w 3728556"/>
              <a:gd name="connsiteY0" fmla="*/ 1967 h 6873631"/>
              <a:gd name="connsiteX1" fmla="*/ 3726301 w 3728556"/>
              <a:gd name="connsiteY1" fmla="*/ 0 h 6873631"/>
              <a:gd name="connsiteX2" fmla="*/ 3726302 w 3728556"/>
              <a:gd name="connsiteY2" fmla="*/ 6873631 h 6873631"/>
              <a:gd name="connsiteX3" fmla="*/ 1255586 w 3728556"/>
              <a:gd name="connsiteY3" fmla="*/ 6858000 h 6873631"/>
              <a:gd name="connsiteX4" fmla="*/ 298116 w 3728556"/>
              <a:gd name="connsiteY4" fmla="*/ 5203136 h 6873631"/>
              <a:gd name="connsiteX5" fmla="*/ 46 w 3728556"/>
              <a:gd name="connsiteY5" fmla="*/ 3434177 h 6873631"/>
              <a:gd name="connsiteX6" fmla="*/ 313750 w 3728556"/>
              <a:gd name="connsiteY6" fmla="*/ 1637575 h 6873631"/>
              <a:gd name="connsiteX7" fmla="*/ 1268320 w 3728556"/>
              <a:gd name="connsiteY7" fmla="*/ 1967 h 6873631"/>
              <a:gd name="connsiteX0" fmla="*/ 1268320 w 3735729"/>
              <a:gd name="connsiteY0" fmla="*/ 1967 h 6858000"/>
              <a:gd name="connsiteX1" fmla="*/ 3726301 w 3735729"/>
              <a:gd name="connsiteY1" fmla="*/ 0 h 6858000"/>
              <a:gd name="connsiteX2" fmla="*/ 3734112 w 3735729"/>
              <a:gd name="connsiteY2" fmla="*/ 6850185 h 6858000"/>
              <a:gd name="connsiteX3" fmla="*/ 1255586 w 3735729"/>
              <a:gd name="connsiteY3" fmla="*/ 6858000 h 6858000"/>
              <a:gd name="connsiteX4" fmla="*/ 298116 w 3735729"/>
              <a:gd name="connsiteY4" fmla="*/ 5203136 h 6858000"/>
              <a:gd name="connsiteX5" fmla="*/ 46 w 3735729"/>
              <a:gd name="connsiteY5" fmla="*/ 3434177 h 6858000"/>
              <a:gd name="connsiteX6" fmla="*/ 313750 w 3735729"/>
              <a:gd name="connsiteY6" fmla="*/ 1637575 h 6858000"/>
              <a:gd name="connsiteX7" fmla="*/ 1268320 w 3735729"/>
              <a:gd name="connsiteY7" fmla="*/ 1967 h 6858000"/>
              <a:gd name="connsiteX0" fmla="*/ 1268320 w 3743185"/>
              <a:gd name="connsiteY0" fmla="*/ 1967 h 6858000"/>
              <a:gd name="connsiteX1" fmla="*/ 3726301 w 3743185"/>
              <a:gd name="connsiteY1" fmla="*/ 0 h 6858000"/>
              <a:gd name="connsiteX2" fmla="*/ 3741921 w 3743185"/>
              <a:gd name="connsiteY2" fmla="*/ 6858000 h 6858000"/>
              <a:gd name="connsiteX3" fmla="*/ 1255586 w 3743185"/>
              <a:gd name="connsiteY3" fmla="*/ 6858000 h 6858000"/>
              <a:gd name="connsiteX4" fmla="*/ 298116 w 3743185"/>
              <a:gd name="connsiteY4" fmla="*/ 5203136 h 6858000"/>
              <a:gd name="connsiteX5" fmla="*/ 46 w 3743185"/>
              <a:gd name="connsiteY5" fmla="*/ 3434177 h 6858000"/>
              <a:gd name="connsiteX6" fmla="*/ 313750 w 3743185"/>
              <a:gd name="connsiteY6" fmla="*/ 1637575 h 6858000"/>
              <a:gd name="connsiteX7" fmla="*/ 1268320 w 3743185"/>
              <a:gd name="connsiteY7" fmla="*/ 1967 h 6858000"/>
              <a:gd name="connsiteX0" fmla="*/ 1268320 w 3743185"/>
              <a:gd name="connsiteY0" fmla="*/ 1967 h 6858000"/>
              <a:gd name="connsiteX1" fmla="*/ 3726301 w 3743185"/>
              <a:gd name="connsiteY1" fmla="*/ 0 h 6858000"/>
              <a:gd name="connsiteX2" fmla="*/ 3741921 w 3743185"/>
              <a:gd name="connsiteY2" fmla="*/ 6858000 h 6858000"/>
              <a:gd name="connsiteX3" fmla="*/ 1255586 w 3743185"/>
              <a:gd name="connsiteY3" fmla="*/ 6858000 h 6858000"/>
              <a:gd name="connsiteX4" fmla="*/ 298116 w 3743185"/>
              <a:gd name="connsiteY4" fmla="*/ 5203136 h 6858000"/>
              <a:gd name="connsiteX5" fmla="*/ 46 w 3743185"/>
              <a:gd name="connsiteY5" fmla="*/ 3434177 h 6858000"/>
              <a:gd name="connsiteX6" fmla="*/ 313750 w 3743185"/>
              <a:gd name="connsiteY6" fmla="*/ 1637575 h 6858000"/>
              <a:gd name="connsiteX7" fmla="*/ 1268320 w 3743185"/>
              <a:gd name="connsiteY7" fmla="*/ 1967 h 6858000"/>
              <a:gd name="connsiteX0" fmla="*/ 1268320 w 3743185"/>
              <a:gd name="connsiteY0" fmla="*/ 1967 h 6858000"/>
              <a:gd name="connsiteX1" fmla="*/ 3726301 w 3743185"/>
              <a:gd name="connsiteY1" fmla="*/ 0 h 6858000"/>
              <a:gd name="connsiteX2" fmla="*/ 3741921 w 3743185"/>
              <a:gd name="connsiteY2" fmla="*/ 6858000 h 6858000"/>
              <a:gd name="connsiteX3" fmla="*/ 1255586 w 3743185"/>
              <a:gd name="connsiteY3" fmla="*/ 6858000 h 6858000"/>
              <a:gd name="connsiteX4" fmla="*/ 298116 w 3743185"/>
              <a:gd name="connsiteY4" fmla="*/ 5203136 h 6858000"/>
              <a:gd name="connsiteX5" fmla="*/ 46 w 3743185"/>
              <a:gd name="connsiteY5" fmla="*/ 3434177 h 6858000"/>
              <a:gd name="connsiteX6" fmla="*/ 313750 w 3743185"/>
              <a:gd name="connsiteY6" fmla="*/ 1637575 h 6858000"/>
              <a:gd name="connsiteX7" fmla="*/ 1268320 w 3743185"/>
              <a:gd name="connsiteY7" fmla="*/ 1967 h 6858000"/>
              <a:gd name="connsiteX0" fmla="*/ 1268320 w 4213818"/>
              <a:gd name="connsiteY0" fmla="*/ 1967 h 6858000"/>
              <a:gd name="connsiteX1" fmla="*/ 3726301 w 4213818"/>
              <a:gd name="connsiteY1" fmla="*/ 0 h 6858000"/>
              <a:gd name="connsiteX2" fmla="*/ 3741921 w 4213818"/>
              <a:gd name="connsiteY2" fmla="*/ 6858000 h 6858000"/>
              <a:gd name="connsiteX3" fmla="*/ 1255586 w 4213818"/>
              <a:gd name="connsiteY3" fmla="*/ 6858000 h 6858000"/>
              <a:gd name="connsiteX4" fmla="*/ 298116 w 4213818"/>
              <a:gd name="connsiteY4" fmla="*/ 5203136 h 6858000"/>
              <a:gd name="connsiteX5" fmla="*/ 46 w 4213818"/>
              <a:gd name="connsiteY5" fmla="*/ 3434177 h 6858000"/>
              <a:gd name="connsiteX6" fmla="*/ 313750 w 4213818"/>
              <a:gd name="connsiteY6" fmla="*/ 1637575 h 6858000"/>
              <a:gd name="connsiteX7" fmla="*/ 1268320 w 4213818"/>
              <a:gd name="connsiteY7" fmla="*/ 1967 h 6858000"/>
              <a:gd name="connsiteX0" fmla="*/ 1268320 w 3911879"/>
              <a:gd name="connsiteY0" fmla="*/ 1967 h 6858000"/>
              <a:gd name="connsiteX1" fmla="*/ 3726301 w 3911879"/>
              <a:gd name="connsiteY1" fmla="*/ 0 h 6858000"/>
              <a:gd name="connsiteX2" fmla="*/ 3741921 w 3911879"/>
              <a:gd name="connsiteY2" fmla="*/ 6858000 h 6858000"/>
              <a:gd name="connsiteX3" fmla="*/ 1255586 w 3911879"/>
              <a:gd name="connsiteY3" fmla="*/ 6858000 h 6858000"/>
              <a:gd name="connsiteX4" fmla="*/ 298116 w 3911879"/>
              <a:gd name="connsiteY4" fmla="*/ 5203136 h 6858000"/>
              <a:gd name="connsiteX5" fmla="*/ 46 w 3911879"/>
              <a:gd name="connsiteY5" fmla="*/ 3434177 h 6858000"/>
              <a:gd name="connsiteX6" fmla="*/ 313750 w 3911879"/>
              <a:gd name="connsiteY6" fmla="*/ 1637575 h 6858000"/>
              <a:gd name="connsiteX7" fmla="*/ 1268320 w 3911879"/>
              <a:gd name="connsiteY7" fmla="*/ 1967 h 6858000"/>
              <a:gd name="connsiteX0" fmla="*/ 1268320 w 4375203"/>
              <a:gd name="connsiteY0" fmla="*/ 1967 h 6858000"/>
              <a:gd name="connsiteX1" fmla="*/ 3726301 w 4375203"/>
              <a:gd name="connsiteY1" fmla="*/ 0 h 6858000"/>
              <a:gd name="connsiteX2" fmla="*/ 3741921 w 4375203"/>
              <a:gd name="connsiteY2" fmla="*/ 6858000 h 6858000"/>
              <a:gd name="connsiteX3" fmla="*/ 1255586 w 4375203"/>
              <a:gd name="connsiteY3" fmla="*/ 6858000 h 6858000"/>
              <a:gd name="connsiteX4" fmla="*/ 298116 w 4375203"/>
              <a:gd name="connsiteY4" fmla="*/ 5203136 h 6858000"/>
              <a:gd name="connsiteX5" fmla="*/ 46 w 4375203"/>
              <a:gd name="connsiteY5" fmla="*/ 3434177 h 6858000"/>
              <a:gd name="connsiteX6" fmla="*/ 313750 w 4375203"/>
              <a:gd name="connsiteY6" fmla="*/ 1637575 h 6858000"/>
              <a:gd name="connsiteX7" fmla="*/ 1268320 w 4375203"/>
              <a:gd name="connsiteY7" fmla="*/ 1967 h 6858000"/>
              <a:gd name="connsiteX0" fmla="*/ 1268320 w 3922656"/>
              <a:gd name="connsiteY0" fmla="*/ 1967 h 6858000"/>
              <a:gd name="connsiteX1" fmla="*/ 3726301 w 3922656"/>
              <a:gd name="connsiteY1" fmla="*/ 0 h 6858000"/>
              <a:gd name="connsiteX2" fmla="*/ 3741921 w 3922656"/>
              <a:gd name="connsiteY2" fmla="*/ 6858000 h 6858000"/>
              <a:gd name="connsiteX3" fmla="*/ 1255586 w 3922656"/>
              <a:gd name="connsiteY3" fmla="*/ 6858000 h 6858000"/>
              <a:gd name="connsiteX4" fmla="*/ 298116 w 3922656"/>
              <a:gd name="connsiteY4" fmla="*/ 5203136 h 6858000"/>
              <a:gd name="connsiteX5" fmla="*/ 46 w 3922656"/>
              <a:gd name="connsiteY5" fmla="*/ 3434177 h 6858000"/>
              <a:gd name="connsiteX6" fmla="*/ 313750 w 3922656"/>
              <a:gd name="connsiteY6" fmla="*/ 1637575 h 6858000"/>
              <a:gd name="connsiteX7" fmla="*/ 1268320 w 3922656"/>
              <a:gd name="connsiteY7" fmla="*/ 1967 h 6858000"/>
              <a:gd name="connsiteX0" fmla="*/ 1268320 w 3741921"/>
              <a:gd name="connsiteY0" fmla="*/ 1967 h 6858000"/>
              <a:gd name="connsiteX1" fmla="*/ 3726301 w 3741921"/>
              <a:gd name="connsiteY1" fmla="*/ 0 h 6858000"/>
              <a:gd name="connsiteX2" fmla="*/ 3741921 w 3741921"/>
              <a:gd name="connsiteY2" fmla="*/ 6858000 h 6858000"/>
              <a:gd name="connsiteX3" fmla="*/ 1255586 w 3741921"/>
              <a:gd name="connsiteY3" fmla="*/ 6858000 h 6858000"/>
              <a:gd name="connsiteX4" fmla="*/ 298116 w 3741921"/>
              <a:gd name="connsiteY4" fmla="*/ 5203136 h 6858000"/>
              <a:gd name="connsiteX5" fmla="*/ 46 w 3741921"/>
              <a:gd name="connsiteY5" fmla="*/ 3434177 h 6858000"/>
              <a:gd name="connsiteX6" fmla="*/ 313750 w 3741921"/>
              <a:gd name="connsiteY6" fmla="*/ 1637575 h 6858000"/>
              <a:gd name="connsiteX7" fmla="*/ 1268320 w 3741921"/>
              <a:gd name="connsiteY7" fmla="*/ 1967 h 6858000"/>
              <a:gd name="connsiteX0" fmla="*/ 1268320 w 3741921"/>
              <a:gd name="connsiteY0" fmla="*/ 1967 h 6858000"/>
              <a:gd name="connsiteX1" fmla="*/ 3673952 w 3741921"/>
              <a:gd name="connsiteY1" fmla="*/ 0 h 6858000"/>
              <a:gd name="connsiteX2" fmla="*/ 3741921 w 3741921"/>
              <a:gd name="connsiteY2" fmla="*/ 6858000 h 6858000"/>
              <a:gd name="connsiteX3" fmla="*/ 1255586 w 3741921"/>
              <a:gd name="connsiteY3" fmla="*/ 6858000 h 6858000"/>
              <a:gd name="connsiteX4" fmla="*/ 298116 w 3741921"/>
              <a:gd name="connsiteY4" fmla="*/ 5203136 h 6858000"/>
              <a:gd name="connsiteX5" fmla="*/ 46 w 3741921"/>
              <a:gd name="connsiteY5" fmla="*/ 3434177 h 6858000"/>
              <a:gd name="connsiteX6" fmla="*/ 313750 w 3741921"/>
              <a:gd name="connsiteY6" fmla="*/ 1637575 h 6858000"/>
              <a:gd name="connsiteX7" fmla="*/ 1268320 w 3741921"/>
              <a:gd name="connsiteY7" fmla="*/ 1967 h 6858000"/>
              <a:gd name="connsiteX0" fmla="*/ 1268320 w 3675296"/>
              <a:gd name="connsiteY0" fmla="*/ 1967 h 6858000"/>
              <a:gd name="connsiteX1" fmla="*/ 3673952 w 3675296"/>
              <a:gd name="connsiteY1" fmla="*/ 0 h 6858000"/>
              <a:gd name="connsiteX2" fmla="*/ 3675296 w 3675296"/>
              <a:gd name="connsiteY2" fmla="*/ 6855619 h 6858000"/>
              <a:gd name="connsiteX3" fmla="*/ 1255586 w 3675296"/>
              <a:gd name="connsiteY3" fmla="*/ 6858000 h 6858000"/>
              <a:gd name="connsiteX4" fmla="*/ 298116 w 3675296"/>
              <a:gd name="connsiteY4" fmla="*/ 5203136 h 6858000"/>
              <a:gd name="connsiteX5" fmla="*/ 46 w 3675296"/>
              <a:gd name="connsiteY5" fmla="*/ 3434177 h 6858000"/>
              <a:gd name="connsiteX6" fmla="*/ 313750 w 3675296"/>
              <a:gd name="connsiteY6" fmla="*/ 1637575 h 6858000"/>
              <a:gd name="connsiteX7" fmla="*/ 1268320 w 3675296"/>
              <a:gd name="connsiteY7" fmla="*/ 19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296" h="6858000">
                <a:moveTo>
                  <a:pt x="1268320" y="1967"/>
                </a:moveTo>
                <a:lnTo>
                  <a:pt x="3673952" y="0"/>
                </a:lnTo>
                <a:lnTo>
                  <a:pt x="3675296" y="6855619"/>
                </a:lnTo>
                <a:lnTo>
                  <a:pt x="1255586" y="6858000"/>
                </a:lnTo>
                <a:cubicBezTo>
                  <a:pt x="854324" y="6399143"/>
                  <a:pt x="492776" y="5783711"/>
                  <a:pt x="298116" y="5203136"/>
                </a:cubicBezTo>
                <a:cubicBezTo>
                  <a:pt x="103456" y="4622561"/>
                  <a:pt x="-2560" y="4028437"/>
                  <a:pt x="46" y="3434177"/>
                </a:cubicBezTo>
                <a:cubicBezTo>
                  <a:pt x="2652" y="2839917"/>
                  <a:pt x="102371" y="2209610"/>
                  <a:pt x="313750" y="1637575"/>
                </a:cubicBezTo>
                <a:cubicBezTo>
                  <a:pt x="525129" y="1065540"/>
                  <a:pt x="803023" y="564873"/>
                  <a:pt x="1268320" y="1967"/>
                </a:cubicBezTo>
                <a:close/>
              </a:path>
            </a:pathLst>
          </a:custGeom>
        </p:spPr>
        <p:txBody>
          <a:bodyPr/>
          <a:lstStyle>
            <a:lvl1pPr algn="ctr">
              <a:defRPr>
                <a:solidFill>
                  <a:schemeClr val="tx1"/>
                </a:solidFill>
              </a:defRPr>
            </a:lvl1p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284" y="237487"/>
            <a:ext cx="4067800" cy="691526"/>
          </a:xfrm>
          <a:prstGeom prst="rect">
            <a:avLst/>
          </a:prstGeom>
        </p:spPr>
      </p:pic>
    </p:spTree>
    <p:extLst>
      <p:ext uri="{BB962C8B-B14F-4D97-AF65-F5344CB8AC3E}">
        <p14:creationId xmlns:p14="http://schemas.microsoft.com/office/powerpoint/2010/main" val="10935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White">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293CA58B-2642-4A67-BA4D-ED07625B97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0" r="12800"/>
          <a:stretch/>
        </p:blipFill>
        <p:spPr>
          <a:xfrm>
            <a:off x="0" y="3"/>
            <a:ext cx="9144000" cy="6857999"/>
          </a:xfrm>
          <a:prstGeom prst="rect">
            <a:avLst/>
          </a:prstGeom>
        </p:spPr>
      </p:pic>
      <p:sp>
        <p:nvSpPr>
          <p:cNvPr id="2" name="Title 1">
            <a:extLst>
              <a:ext uri="{FF2B5EF4-FFF2-40B4-BE49-F238E27FC236}">
                <a16:creationId xmlns="" xmlns:a16="http://schemas.microsoft.com/office/drawing/2014/main" id="{5815B16B-2E2A-4758-9BDF-C10BCBB10785}"/>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C4832-3630-4AB5-AD55-81BEFD3A3030}"/>
              </a:ext>
            </a:extLst>
          </p:cNvPr>
          <p:cNvSpPr>
            <a:spLocks noGrp="1"/>
          </p:cNvSpPr>
          <p:nvPr>
            <p:ph idx="1"/>
          </p:nvPr>
        </p:nvSpPr>
        <p:spPr>
          <a:xfrm>
            <a:off x="342900" y="1874520"/>
            <a:ext cx="8455914" cy="4343400"/>
          </a:xfrm>
        </p:spPr>
        <p:txBody>
          <a:bodyPr/>
          <a:lstStyle>
            <a:lvl1pPr marL="457200" indent="-457200">
              <a:buFont typeface="+mj-lt"/>
              <a:buAutoNum type="arabicPeriod"/>
              <a:defRPr sz="2400" b="0">
                <a:solidFill>
                  <a:schemeClr val="tx1"/>
                </a:solidFill>
              </a:defRPr>
            </a:lvl1pPr>
            <a:lvl2pPr marL="685800" indent="-228600">
              <a:spcBef>
                <a:spcPts val="500"/>
              </a:spcBef>
              <a:buFont typeface="Arial" panose="020B0604020202020204" pitchFamily="34" charset="0"/>
              <a:buChar char="•"/>
              <a:defRPr sz="1800">
                <a:solidFill>
                  <a:schemeClr val="tx1"/>
                </a:solidFill>
              </a:defRPr>
            </a:lvl2pPr>
            <a:lvl3pPr marL="457200" indent="0">
              <a:buNone/>
              <a:defRPr>
                <a:solidFill>
                  <a:schemeClr val="tx1"/>
                </a:solidFill>
              </a:defRPr>
            </a:lvl3pPr>
            <a:lvl4pPr>
              <a:defRPr sz="1800">
                <a:solidFill>
                  <a:schemeClr val="tx1"/>
                </a:solidFill>
              </a:defRPr>
            </a:lvl4pPr>
            <a:lvl5pPr>
              <a:defRPr>
                <a:solidFill>
                  <a:schemeClr val="tx1"/>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 xmlns:a16="http://schemas.microsoft.com/office/drawing/2014/main" id="{155635C8-2C17-4D18-BCD2-2C4A874DBF17}"/>
              </a:ext>
            </a:extLst>
          </p:cNvPr>
          <p:cNvSpPr>
            <a:spLocks noGrp="1"/>
          </p:cNvSpPr>
          <p:nvPr>
            <p:ph type="dt" sz="half" idx="10"/>
          </p:nvPr>
        </p:nvSpPr>
        <p:spPr/>
        <p:txBody>
          <a:bodyPr/>
          <a:lstStyle>
            <a:lvl1pPr>
              <a:defRPr>
                <a:solidFill>
                  <a:schemeClr val="tx1"/>
                </a:solidFill>
              </a:defRPr>
            </a:lvl1pPr>
          </a:lstStyle>
          <a:p>
            <a:fld id="{3D118150-4C55-411B-85A9-1C16CC892CCF}" type="datetime1">
              <a:rPr lang="en-US" smtClean="0"/>
              <a:t>9/1/2020</a:t>
            </a:fld>
            <a:endParaRPr lang="en-US" dirty="0"/>
          </a:p>
        </p:txBody>
      </p:sp>
      <p:sp>
        <p:nvSpPr>
          <p:cNvPr id="5" name="Footer Placeholder 4">
            <a:extLst>
              <a:ext uri="{FF2B5EF4-FFF2-40B4-BE49-F238E27FC236}">
                <a16:creationId xmlns="" xmlns:a16="http://schemas.microsoft.com/office/drawing/2014/main" id="{5CF777AF-2368-4D44-B5E4-6899A1E094C6}"/>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7D4C806A-722D-4A3C-99E0-A56659F2531E}"/>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cxnSp>
        <p:nvCxnSpPr>
          <p:cNvPr id="9" name="Straight Connector 8">
            <a:extLst>
              <a:ext uri="{FF2B5EF4-FFF2-40B4-BE49-F238E27FC236}">
                <a16:creationId xmlns="" xmlns:a16="http://schemas.microsoft.com/office/drawing/2014/main" id="{B3AEE05F-1D84-4F40-B39F-AC10446C6F33}"/>
              </a:ext>
            </a:extLst>
          </p:cNvPr>
          <p:cNvCxnSpPr/>
          <p:nvPr userDrawn="1"/>
        </p:nvCxnSpPr>
        <p:spPr>
          <a:xfrm>
            <a:off x="0" y="6228163"/>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25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Agenda: Dark Gree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E3E206A-00AC-434E-8E4F-496BD59E56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3" r="12803"/>
          <a:stretch/>
        </p:blipFill>
        <p:spPr bwMode="hidden">
          <a:xfrm>
            <a:off x="1" y="2"/>
            <a:ext cx="9144000" cy="6858594"/>
          </a:xfrm>
          <a:prstGeom prst="rect">
            <a:avLst/>
          </a:prstGeom>
        </p:spPr>
      </p:pic>
      <p:sp>
        <p:nvSpPr>
          <p:cNvPr id="2" name="Title 1">
            <a:extLst>
              <a:ext uri="{FF2B5EF4-FFF2-40B4-BE49-F238E27FC236}">
                <a16:creationId xmlns="" xmlns:a16="http://schemas.microsoft.com/office/drawing/2014/main" id="{5815B16B-2E2A-4758-9BDF-C10BCBB10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C4832-3630-4AB5-AD55-81BEFD3A3030}"/>
              </a:ext>
            </a:extLst>
          </p:cNvPr>
          <p:cNvSpPr>
            <a:spLocks noGrp="1"/>
          </p:cNvSpPr>
          <p:nvPr>
            <p:ph idx="1"/>
          </p:nvPr>
        </p:nvSpPr>
        <p:spPr>
          <a:xfrm>
            <a:off x="342900" y="1874520"/>
            <a:ext cx="8455914" cy="4343400"/>
          </a:xfrm>
        </p:spPr>
        <p:txBody>
          <a:bodyPr/>
          <a:lstStyle>
            <a:lvl1pPr marL="457200" indent="-457200">
              <a:buFont typeface="+mj-lt"/>
              <a:buAutoNum type="arabicPeriod"/>
              <a:defRPr sz="2400" b="0">
                <a:solidFill>
                  <a:schemeClr val="bg1"/>
                </a:solidFill>
              </a:defRPr>
            </a:lvl1pPr>
            <a:lvl2pPr marL="685800" indent="-228600">
              <a:spcBef>
                <a:spcPts val="500"/>
              </a:spcBef>
              <a:buFont typeface="Arial" panose="020B0604020202020204" pitchFamily="34" charset="0"/>
              <a:buChar char="•"/>
              <a:defRPr sz="1800">
                <a:solidFill>
                  <a:schemeClr val="bg1"/>
                </a:solidFill>
              </a:defRPr>
            </a:lvl2pPr>
            <a:lvl3pPr marL="457200" indent="0">
              <a:buNone/>
              <a:defRPr>
                <a:solidFill>
                  <a:schemeClr val="bg1"/>
                </a:solidFill>
              </a:defRPr>
            </a:lvl3pPr>
            <a:lvl4pPr>
              <a:defRPr sz="1800">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4" name="Date Placeholder 3">
            <a:extLst>
              <a:ext uri="{FF2B5EF4-FFF2-40B4-BE49-F238E27FC236}">
                <a16:creationId xmlns="" xmlns:a16="http://schemas.microsoft.com/office/drawing/2014/main" id="{155635C8-2C17-4D18-BCD2-2C4A874DBF17}"/>
              </a:ext>
            </a:extLst>
          </p:cNvPr>
          <p:cNvSpPr>
            <a:spLocks noGrp="1"/>
          </p:cNvSpPr>
          <p:nvPr>
            <p:ph type="dt" sz="half" idx="10"/>
          </p:nvPr>
        </p:nvSpPr>
        <p:spPr/>
        <p:txBody>
          <a:bodyPr/>
          <a:lstStyle>
            <a:lvl1pPr>
              <a:defRPr>
                <a:solidFill>
                  <a:schemeClr val="bg1"/>
                </a:solidFill>
              </a:defRPr>
            </a:lvl1pPr>
          </a:lstStyle>
          <a:p>
            <a:fld id="{4ADC855F-E245-4C3E-901B-738561F80B54}" type="datetime1">
              <a:rPr lang="en-US" smtClean="0"/>
              <a:t>9/1/2020</a:t>
            </a:fld>
            <a:endParaRPr lang="en-US" dirty="0"/>
          </a:p>
        </p:txBody>
      </p:sp>
      <p:sp>
        <p:nvSpPr>
          <p:cNvPr id="5" name="Footer Placeholder 4">
            <a:extLst>
              <a:ext uri="{FF2B5EF4-FFF2-40B4-BE49-F238E27FC236}">
                <a16:creationId xmlns="" xmlns:a16="http://schemas.microsoft.com/office/drawing/2014/main" id="{5CF777AF-2368-4D44-B5E4-6899A1E094C6}"/>
              </a:ext>
            </a:extLst>
          </p:cNvPr>
          <p:cNvSpPr>
            <a:spLocks noGrp="1"/>
          </p:cNvSpPr>
          <p:nvPr>
            <p:ph type="ftr" sz="quarter" idx="11"/>
          </p:nvPr>
        </p:nvSpPr>
        <p:spPr/>
        <p:txBody>
          <a:bodyPr/>
          <a:lstStyle>
            <a:lvl1pPr>
              <a:defRPr>
                <a:solidFill>
                  <a:schemeClr val="bg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7D4C806A-722D-4A3C-99E0-A56659F2531E}"/>
              </a:ext>
            </a:extLst>
          </p:cNvPr>
          <p:cNvSpPr>
            <a:spLocks noGrp="1"/>
          </p:cNvSpPr>
          <p:nvPr>
            <p:ph type="sldNum" sz="quarter" idx="12"/>
          </p:nvPr>
        </p:nvSpPr>
        <p:spPr/>
        <p:txBody>
          <a:bodyPr/>
          <a:lstStyle>
            <a:lvl1pPr>
              <a:defRPr>
                <a:solidFill>
                  <a:schemeClr val="bg1"/>
                </a:solidFill>
              </a:defRPr>
            </a:lvl1pPr>
          </a:lstStyle>
          <a:p>
            <a:fld id="{98F3B7AE-F47B-4B75-B549-FED64072A6F1}" type="slidenum">
              <a:rPr lang="en-US" smtClean="0"/>
              <a:pPr/>
              <a:t>‹#›</a:t>
            </a:fld>
            <a:endParaRPr lang="en-US" dirty="0"/>
          </a:p>
        </p:txBody>
      </p:sp>
      <p:cxnSp>
        <p:nvCxnSpPr>
          <p:cNvPr id="13" name="Straight Connector 12">
            <a:extLst>
              <a:ext uri="{FF2B5EF4-FFF2-40B4-BE49-F238E27FC236}">
                <a16:creationId xmlns="" xmlns:a16="http://schemas.microsoft.com/office/drawing/2014/main" id="{45B883B9-75E2-46E2-A1F1-DFCC6F360BAC}"/>
              </a:ext>
            </a:extLst>
          </p:cNvPr>
          <p:cNvCxnSpPr/>
          <p:nvPr userDrawn="1"/>
        </p:nvCxnSpPr>
        <p:spPr>
          <a:xfrm>
            <a:off x="0" y="635635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56" y="6405327"/>
            <a:ext cx="2529556" cy="430024"/>
          </a:xfrm>
          <a:prstGeom prst="rect">
            <a:avLst/>
          </a:prstGeom>
        </p:spPr>
      </p:pic>
    </p:spTree>
    <p:extLst>
      <p:ext uri="{BB962C8B-B14F-4D97-AF65-F5344CB8AC3E}">
        <p14:creationId xmlns:p14="http://schemas.microsoft.com/office/powerpoint/2010/main" val="400812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Light Green">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1A74F097-26FB-44BC-9433-308A3CBD3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03" r="12803"/>
          <a:stretch/>
        </p:blipFill>
        <p:spPr bwMode="hidden">
          <a:xfrm>
            <a:off x="-1143" y="-594"/>
            <a:ext cx="9144000" cy="6858594"/>
          </a:xfrm>
          <a:prstGeom prst="rect">
            <a:avLst/>
          </a:prstGeom>
        </p:spPr>
      </p:pic>
      <p:sp>
        <p:nvSpPr>
          <p:cNvPr id="2" name="Title 1">
            <a:extLst>
              <a:ext uri="{FF2B5EF4-FFF2-40B4-BE49-F238E27FC236}">
                <a16:creationId xmlns="" xmlns:a16="http://schemas.microsoft.com/office/drawing/2014/main" id="{5815B16B-2E2A-4758-9BDF-C10BCBB10785}"/>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C4832-3630-4AB5-AD55-81BEFD3A3030}"/>
              </a:ext>
            </a:extLst>
          </p:cNvPr>
          <p:cNvSpPr>
            <a:spLocks noGrp="1"/>
          </p:cNvSpPr>
          <p:nvPr>
            <p:ph idx="1"/>
          </p:nvPr>
        </p:nvSpPr>
        <p:spPr>
          <a:xfrm>
            <a:off x="342900" y="1874520"/>
            <a:ext cx="8455914" cy="4343400"/>
          </a:xfrm>
        </p:spPr>
        <p:txBody>
          <a:bodyPr/>
          <a:lstStyle>
            <a:lvl1pPr marL="457200" indent="-457200">
              <a:buFont typeface="+mj-lt"/>
              <a:buAutoNum type="arabicPeriod"/>
              <a:defRPr sz="2400" b="0">
                <a:solidFill>
                  <a:schemeClr val="tx1"/>
                </a:solidFill>
              </a:defRPr>
            </a:lvl1pPr>
            <a:lvl2pPr marL="685800" indent="-228600">
              <a:spcBef>
                <a:spcPts val="500"/>
              </a:spcBef>
              <a:buFont typeface="Arial" panose="020B0604020202020204" pitchFamily="34" charset="0"/>
              <a:buChar char="•"/>
              <a:defRPr sz="1800">
                <a:solidFill>
                  <a:schemeClr val="tx1"/>
                </a:solidFill>
              </a:defRPr>
            </a:lvl2pPr>
            <a:lvl3pPr marL="457200" indent="0">
              <a:buNone/>
              <a:defRPr>
                <a:solidFill>
                  <a:schemeClr val="tx1"/>
                </a:solidFill>
              </a:defRPr>
            </a:lvl3pPr>
            <a:lvl4pPr>
              <a:defRPr sz="1800">
                <a:solidFill>
                  <a:schemeClr val="tx1"/>
                </a:solidFill>
              </a:defRPr>
            </a:lvl4pPr>
            <a:lvl5pPr>
              <a:defRPr>
                <a:solidFill>
                  <a:schemeClr val="tx1"/>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 xmlns:a16="http://schemas.microsoft.com/office/drawing/2014/main" id="{155635C8-2C17-4D18-BCD2-2C4A874DBF17}"/>
              </a:ext>
            </a:extLst>
          </p:cNvPr>
          <p:cNvSpPr>
            <a:spLocks noGrp="1"/>
          </p:cNvSpPr>
          <p:nvPr>
            <p:ph type="dt" sz="half" idx="10"/>
          </p:nvPr>
        </p:nvSpPr>
        <p:spPr/>
        <p:txBody>
          <a:bodyPr/>
          <a:lstStyle>
            <a:lvl1pPr>
              <a:defRPr>
                <a:solidFill>
                  <a:schemeClr val="tx1"/>
                </a:solidFill>
              </a:defRPr>
            </a:lvl1pPr>
          </a:lstStyle>
          <a:p>
            <a:fld id="{617E24DB-3AEC-44A6-8864-F0648E1F9823}" type="datetime1">
              <a:rPr lang="en-US" smtClean="0"/>
              <a:t>9/1/2020</a:t>
            </a:fld>
            <a:endParaRPr lang="en-US" dirty="0"/>
          </a:p>
        </p:txBody>
      </p:sp>
      <p:sp>
        <p:nvSpPr>
          <p:cNvPr id="5" name="Footer Placeholder 4">
            <a:extLst>
              <a:ext uri="{FF2B5EF4-FFF2-40B4-BE49-F238E27FC236}">
                <a16:creationId xmlns="" xmlns:a16="http://schemas.microsoft.com/office/drawing/2014/main" id="{5CF777AF-2368-4D44-B5E4-6899A1E094C6}"/>
              </a:ext>
            </a:extLst>
          </p:cNvPr>
          <p:cNvSpPr>
            <a:spLocks noGrp="1"/>
          </p:cNvSpPr>
          <p:nvPr>
            <p:ph type="ftr" sz="quarter" idx="11"/>
          </p:nvPr>
        </p:nvSpPr>
        <p:spPr/>
        <p:txBody>
          <a:bodyPr/>
          <a:lstStyle>
            <a:lvl1pPr>
              <a:defRPr>
                <a:solidFill>
                  <a:schemeClr val="tx1"/>
                </a:solidFill>
              </a:defRPr>
            </a:lvl1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7D4C806A-722D-4A3C-99E0-A56659F2531E}"/>
              </a:ext>
            </a:extLst>
          </p:cNvPr>
          <p:cNvSpPr>
            <a:spLocks noGrp="1"/>
          </p:cNvSpPr>
          <p:nvPr>
            <p:ph type="sldNum" sz="quarter" idx="12"/>
          </p:nvPr>
        </p:nvSpPr>
        <p:spPr/>
        <p:txBody>
          <a:bodyPr/>
          <a:lstStyle>
            <a:lvl1pPr>
              <a:defRPr>
                <a:solidFill>
                  <a:schemeClr val="tx1"/>
                </a:solidFill>
              </a:defRPr>
            </a:lvl1pPr>
          </a:lstStyle>
          <a:p>
            <a:fld id="{98F3B7AE-F47B-4B75-B549-FED64072A6F1}" type="slidenum">
              <a:rPr lang="en-US" smtClean="0"/>
              <a:pPr/>
              <a:t>‹#›</a:t>
            </a:fld>
            <a:endParaRPr lang="en-US" dirty="0"/>
          </a:p>
        </p:txBody>
      </p:sp>
      <p:cxnSp>
        <p:nvCxnSpPr>
          <p:cNvPr id="13" name="Straight Connector 12">
            <a:extLst>
              <a:ext uri="{FF2B5EF4-FFF2-40B4-BE49-F238E27FC236}">
                <a16:creationId xmlns="" xmlns:a16="http://schemas.microsoft.com/office/drawing/2014/main" id="{ECEFCB93-F1A0-4F7B-8C5A-54AF4FF11ACD}"/>
              </a:ext>
            </a:extLst>
          </p:cNvPr>
          <p:cNvCxnSpPr/>
          <p:nvPr userDrawn="1"/>
        </p:nvCxnSpPr>
        <p:spPr>
          <a:xfrm>
            <a:off x="-1143" y="6134159"/>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922" y="6242649"/>
            <a:ext cx="3281586" cy="555530"/>
          </a:xfrm>
          <a:prstGeom prst="rect">
            <a:avLst/>
          </a:prstGeom>
        </p:spPr>
      </p:pic>
    </p:spTree>
    <p:extLst>
      <p:ext uri="{BB962C8B-B14F-4D97-AF65-F5344CB8AC3E}">
        <p14:creationId xmlns:p14="http://schemas.microsoft.com/office/powerpoint/2010/main" val="38669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5B16B-2E2A-4758-9BDF-C10BCBB1078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C4832-3630-4AB5-AD55-81BEFD3A30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 xmlns:a16="http://schemas.microsoft.com/office/drawing/2014/main" id="{81640418-9D7B-48F4-AD01-82C8D2409BAF}"/>
              </a:ext>
            </a:extLst>
          </p:cNvPr>
          <p:cNvCxnSpPr/>
          <p:nvPr userDrawn="1"/>
        </p:nvCxnSpPr>
        <p:spPr>
          <a:xfrm>
            <a:off x="0" y="6219617"/>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5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F1D5D-902B-460E-BC48-05BE31EABED8}"/>
              </a:ext>
            </a:extLst>
          </p:cNvPr>
          <p:cNvSpPr>
            <a:spLocks noGrp="1"/>
          </p:cNvSpPr>
          <p:nvPr>
            <p:ph type="title"/>
          </p:nvPr>
        </p:nvSpPr>
        <p:spPr>
          <a:xfrm>
            <a:off x="342900" y="457200"/>
            <a:ext cx="8455914" cy="914400"/>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CF3AB49D-AD51-4184-8FA6-6521F31B9E93}"/>
              </a:ext>
            </a:extLst>
          </p:cNvPr>
          <p:cNvSpPr>
            <a:spLocks noGrp="1"/>
          </p:cNvSpPr>
          <p:nvPr>
            <p:ph sz="half" idx="1"/>
          </p:nvPr>
        </p:nvSpPr>
        <p:spPr>
          <a:xfrm>
            <a:off x="342900" y="1645920"/>
            <a:ext cx="412851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CE634F4D-799E-4E62-8CA3-57C95BA78B57}"/>
              </a:ext>
            </a:extLst>
          </p:cNvPr>
          <p:cNvSpPr>
            <a:spLocks noGrp="1"/>
          </p:cNvSpPr>
          <p:nvPr>
            <p:ph sz="half" idx="2"/>
          </p:nvPr>
        </p:nvSpPr>
        <p:spPr>
          <a:xfrm>
            <a:off x="4670298" y="1645920"/>
            <a:ext cx="412851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F2AE617-F2AC-4903-95B9-50914A32111E}"/>
              </a:ext>
            </a:extLst>
          </p:cNvPr>
          <p:cNvSpPr>
            <a:spLocks noGrp="1"/>
          </p:cNvSpPr>
          <p:nvPr>
            <p:ph type="dt" sz="half" idx="10"/>
          </p:nvPr>
        </p:nvSpPr>
        <p:spPr/>
        <p:txBody>
          <a:bodyPr/>
          <a:lstStyle/>
          <a:p>
            <a:fld id="{31F31EE5-275C-4B04-925D-866E7F6509DC}" type="datetime1">
              <a:rPr lang="en-US" smtClean="0"/>
              <a:t>9/1/2020</a:t>
            </a:fld>
            <a:endParaRPr lang="en-US" dirty="0"/>
          </a:p>
        </p:txBody>
      </p:sp>
      <p:sp>
        <p:nvSpPr>
          <p:cNvPr id="6" name="Footer Placeholder 5">
            <a:extLst>
              <a:ext uri="{FF2B5EF4-FFF2-40B4-BE49-F238E27FC236}">
                <a16:creationId xmlns="" xmlns:a16="http://schemas.microsoft.com/office/drawing/2014/main" id="{5B927569-3A8C-4895-9B50-B7DEB851B374}"/>
              </a:ext>
            </a:extLst>
          </p:cNvPr>
          <p:cNvSpPr>
            <a:spLocks noGrp="1"/>
          </p:cNvSpPr>
          <p:nvPr>
            <p:ph type="ftr" sz="quarter" idx="11"/>
          </p:nvPr>
        </p:nvSpPr>
        <p:spPr/>
        <p:txBody>
          <a:bodyPr/>
          <a:lstStyle/>
          <a:p>
            <a:r>
              <a:rPr lang="en-US" dirty="0"/>
              <a:t>Use “Insert” &gt; “Header &amp; Footer“ to change footers or date</a:t>
            </a:r>
          </a:p>
        </p:txBody>
      </p:sp>
      <p:sp>
        <p:nvSpPr>
          <p:cNvPr id="7" name="Slide Number Placeholder 6">
            <a:extLst>
              <a:ext uri="{FF2B5EF4-FFF2-40B4-BE49-F238E27FC236}">
                <a16:creationId xmlns="" xmlns:a16="http://schemas.microsoft.com/office/drawing/2014/main" id="{C72C4EEB-605E-420F-9694-4EFD4291200E}"/>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8" name="Straight Connector 7">
            <a:extLst>
              <a:ext uri="{FF2B5EF4-FFF2-40B4-BE49-F238E27FC236}">
                <a16:creationId xmlns="" xmlns:a16="http://schemas.microsoft.com/office/drawing/2014/main" id="{E4ECADED-D89E-4E7E-90B1-D4CCAFE9BECA}"/>
              </a:ext>
            </a:extLst>
          </p:cNvPr>
          <p:cNvCxnSpPr/>
          <p:nvPr userDrawn="1"/>
        </p:nvCxnSpPr>
        <p:spPr>
          <a:xfrm>
            <a:off x="0" y="6245255"/>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72951"/>
      </p:ext>
    </p:extLst>
  </p:cSld>
  <p:clrMapOvr>
    <a:masterClrMapping/>
  </p:clrMapOvr>
  <p:extLst mod="1">
    <p:ext uri="{DCECCB84-F9BA-43D5-87BE-67443E8EF086}">
      <p15:sldGuideLst xmlns="" xmlns:p15="http://schemas.microsoft.com/office/powerpoint/2012/main">
        <p15:guide id="1" pos="2880" userDrawn="1">
          <p15:clr>
            <a:srgbClr val="FBAE40"/>
          </p15:clr>
        </p15:guide>
        <p15:guide id="2" pos="2790" userDrawn="1">
          <p15:clr>
            <a:srgbClr val="FBAE40"/>
          </p15:clr>
        </p15:guide>
        <p15:guide id="3" pos="297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Column: 1/3, 2/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F1D5D-902B-460E-BC48-05BE31EABED8}"/>
              </a:ext>
            </a:extLst>
          </p:cNvPr>
          <p:cNvSpPr>
            <a:spLocks noGrp="1"/>
          </p:cNvSpPr>
          <p:nvPr>
            <p:ph type="title"/>
          </p:nvPr>
        </p:nvSpPr>
        <p:spPr>
          <a:xfrm>
            <a:off x="342900" y="457200"/>
            <a:ext cx="8455914" cy="914400"/>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CF3AB49D-AD51-4184-8FA6-6521F31B9E93}"/>
              </a:ext>
            </a:extLst>
          </p:cNvPr>
          <p:cNvSpPr>
            <a:spLocks noGrp="1"/>
          </p:cNvSpPr>
          <p:nvPr>
            <p:ph sz="half" idx="1"/>
          </p:nvPr>
        </p:nvSpPr>
        <p:spPr>
          <a:xfrm>
            <a:off x="342900" y="1645920"/>
            <a:ext cx="275005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CE634F4D-799E-4E62-8CA3-57C95BA78B57}"/>
              </a:ext>
            </a:extLst>
          </p:cNvPr>
          <p:cNvSpPr>
            <a:spLocks noGrp="1"/>
          </p:cNvSpPr>
          <p:nvPr>
            <p:ph sz="half" idx="2"/>
          </p:nvPr>
        </p:nvSpPr>
        <p:spPr>
          <a:xfrm>
            <a:off x="3298698" y="1645920"/>
            <a:ext cx="550011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F2AE617-F2AC-4903-95B9-50914A32111E}"/>
              </a:ext>
            </a:extLst>
          </p:cNvPr>
          <p:cNvSpPr>
            <a:spLocks noGrp="1"/>
          </p:cNvSpPr>
          <p:nvPr>
            <p:ph type="dt" sz="half" idx="10"/>
          </p:nvPr>
        </p:nvSpPr>
        <p:spPr/>
        <p:txBody>
          <a:bodyPr/>
          <a:lstStyle/>
          <a:p>
            <a:fld id="{73AADDAA-041A-4D98-B787-0A085C2B27AF}" type="datetime1">
              <a:rPr lang="en-US" smtClean="0"/>
              <a:t>9/1/2020</a:t>
            </a:fld>
            <a:endParaRPr lang="en-US" dirty="0"/>
          </a:p>
        </p:txBody>
      </p:sp>
      <p:sp>
        <p:nvSpPr>
          <p:cNvPr id="6" name="Footer Placeholder 5">
            <a:extLst>
              <a:ext uri="{FF2B5EF4-FFF2-40B4-BE49-F238E27FC236}">
                <a16:creationId xmlns="" xmlns:a16="http://schemas.microsoft.com/office/drawing/2014/main" id="{5B927569-3A8C-4895-9B50-B7DEB851B374}"/>
              </a:ext>
            </a:extLst>
          </p:cNvPr>
          <p:cNvSpPr>
            <a:spLocks noGrp="1"/>
          </p:cNvSpPr>
          <p:nvPr>
            <p:ph type="ftr" sz="quarter" idx="11"/>
          </p:nvPr>
        </p:nvSpPr>
        <p:spPr/>
        <p:txBody>
          <a:bodyPr/>
          <a:lstStyle/>
          <a:p>
            <a:r>
              <a:rPr lang="en-US" dirty="0"/>
              <a:t>Use “Insert” &gt; “Header &amp; Footer“ to change footers or date</a:t>
            </a:r>
          </a:p>
        </p:txBody>
      </p:sp>
      <p:sp>
        <p:nvSpPr>
          <p:cNvPr id="7" name="Slide Number Placeholder 6">
            <a:extLst>
              <a:ext uri="{FF2B5EF4-FFF2-40B4-BE49-F238E27FC236}">
                <a16:creationId xmlns="" xmlns:a16="http://schemas.microsoft.com/office/drawing/2014/main" id="{C72C4EEB-605E-420F-9694-4EFD4291200E}"/>
              </a:ext>
            </a:extLst>
          </p:cNvPr>
          <p:cNvSpPr>
            <a:spLocks noGrp="1"/>
          </p:cNvSpPr>
          <p:nvPr>
            <p:ph type="sldNum" sz="quarter" idx="12"/>
          </p:nvPr>
        </p:nvSpPr>
        <p:spPr/>
        <p:txBody>
          <a:bodyPr/>
          <a:lstStyle/>
          <a:p>
            <a:fld id="{98F3B7AE-F47B-4B75-B549-FED64072A6F1}" type="slidenum">
              <a:rPr lang="en-US" smtClean="0"/>
              <a:t>‹#›</a:t>
            </a:fld>
            <a:endParaRPr lang="en-US" dirty="0"/>
          </a:p>
        </p:txBody>
      </p:sp>
      <p:cxnSp>
        <p:nvCxnSpPr>
          <p:cNvPr id="8" name="Straight Connector 7">
            <a:extLst>
              <a:ext uri="{FF2B5EF4-FFF2-40B4-BE49-F238E27FC236}">
                <a16:creationId xmlns="" xmlns:a16="http://schemas.microsoft.com/office/drawing/2014/main" id="{E4ECADED-D89E-4E7E-90B1-D4CCAFE9BECA}"/>
              </a:ext>
            </a:extLst>
          </p:cNvPr>
          <p:cNvCxnSpPr/>
          <p:nvPr userDrawn="1"/>
        </p:nvCxnSpPr>
        <p:spPr>
          <a:xfrm>
            <a:off x="0" y="635635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62025"/>
      </p:ext>
    </p:extLst>
  </p:cSld>
  <p:clrMapOvr>
    <a:masterClrMapping/>
  </p:clrMapOvr>
  <p:extLst mod="1">
    <p:ext uri="{DCECCB84-F9BA-43D5-87BE-67443E8EF086}">
      <p15:sldGuideLst xmlns="" xmlns:p15="http://schemas.microsoft.com/office/powerpoint/2012/main">
        <p15:guide id="1" pos="2880" userDrawn="1">
          <p15:clr>
            <a:srgbClr val="FBAE40"/>
          </p15:clr>
        </p15:guide>
        <p15:guide id="2" pos="2790" userDrawn="1">
          <p15:clr>
            <a:srgbClr val="FBAE40"/>
          </p15:clr>
        </p15:guide>
        <p15:guide id="3" pos="29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F54086-58CA-4918-8E6C-0506128A311D}"/>
              </a:ext>
            </a:extLst>
          </p:cNvPr>
          <p:cNvSpPr>
            <a:spLocks noGrp="1"/>
          </p:cNvSpPr>
          <p:nvPr>
            <p:ph type="title"/>
          </p:nvPr>
        </p:nvSpPr>
        <p:spPr>
          <a:xfrm>
            <a:off x="342900" y="457200"/>
            <a:ext cx="8455914" cy="914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33DA5AA-1BC4-41DE-A1C5-D2E207C949C9}"/>
              </a:ext>
            </a:extLst>
          </p:cNvPr>
          <p:cNvSpPr>
            <a:spLocks noGrp="1"/>
          </p:cNvSpPr>
          <p:nvPr>
            <p:ph type="body" idx="1"/>
          </p:nvPr>
        </p:nvSpPr>
        <p:spPr>
          <a:xfrm>
            <a:off x="342900" y="1647874"/>
            <a:ext cx="8455914" cy="425727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14BCAF2C-0409-496B-81A6-4E1C61A639D5}"/>
              </a:ext>
            </a:extLst>
          </p:cNvPr>
          <p:cNvSpPr>
            <a:spLocks noGrp="1"/>
          </p:cNvSpPr>
          <p:nvPr>
            <p:ph type="dt" sz="half" idx="2"/>
          </p:nvPr>
        </p:nvSpPr>
        <p:spPr>
          <a:xfrm>
            <a:off x="6686550" y="6501645"/>
            <a:ext cx="685800" cy="138499"/>
          </a:xfrm>
          <a:prstGeom prst="rect">
            <a:avLst/>
          </a:prstGeom>
        </p:spPr>
        <p:txBody>
          <a:bodyPr vert="horz" lIns="0" tIns="0" rIns="0" bIns="0" rtlCol="0" anchor="ctr">
            <a:noAutofit/>
          </a:bodyPr>
          <a:lstStyle>
            <a:lvl1pPr algn="l">
              <a:defRPr sz="900">
                <a:solidFill>
                  <a:schemeClr val="tx1"/>
                </a:solidFill>
              </a:defRPr>
            </a:lvl1pPr>
          </a:lstStyle>
          <a:p>
            <a:fld id="{B434F0BB-EAB3-47EE-ADFB-79DE65BCC79A}" type="datetime1">
              <a:rPr lang="en-US" smtClean="0"/>
              <a:t>9/1/2020</a:t>
            </a:fld>
            <a:endParaRPr lang="en-US" dirty="0"/>
          </a:p>
        </p:txBody>
      </p:sp>
      <p:sp>
        <p:nvSpPr>
          <p:cNvPr id="5" name="Footer Placeholder 4">
            <a:extLst>
              <a:ext uri="{FF2B5EF4-FFF2-40B4-BE49-F238E27FC236}">
                <a16:creationId xmlns="" xmlns:a16="http://schemas.microsoft.com/office/drawing/2014/main" id="{0C6C6EC5-D714-4076-A165-13554F264527}"/>
              </a:ext>
            </a:extLst>
          </p:cNvPr>
          <p:cNvSpPr>
            <a:spLocks noGrp="1"/>
          </p:cNvSpPr>
          <p:nvPr>
            <p:ph type="ftr" sz="quarter" idx="3"/>
          </p:nvPr>
        </p:nvSpPr>
        <p:spPr>
          <a:xfrm>
            <a:off x="2764631" y="6501645"/>
            <a:ext cx="3771900" cy="138499"/>
          </a:xfrm>
          <a:prstGeom prst="rect">
            <a:avLst/>
          </a:prstGeom>
        </p:spPr>
        <p:txBody>
          <a:bodyPr vert="horz" lIns="0" tIns="0" rIns="0" bIns="0" rtlCol="0" anchor="ctr">
            <a:noAutofit/>
          </a:bodyPr>
          <a:lstStyle>
            <a:lvl1pPr algn="l">
              <a:defRPr sz="900">
                <a:solidFill>
                  <a:schemeClr val="tx1"/>
                </a:solidFill>
              </a:defRPr>
            </a:lvl1pPr>
            <a:lvl2pPr marL="0">
              <a:defRPr sz="900"/>
            </a:lvl2pPr>
            <a:lvl3pPr marL="0">
              <a:defRPr sz="900"/>
            </a:lvl3pPr>
            <a:lvl4pPr marL="0">
              <a:defRPr sz="900"/>
            </a:lvl4pPr>
            <a:lvl5pPr marL="0" indent="0">
              <a:defRPr sz="900"/>
            </a:lvl5pPr>
            <a:lvl6pPr marL="0">
              <a:defRPr sz="900"/>
            </a:lvl6pPr>
            <a:lvl7pPr marL="0">
              <a:defRPr sz="900"/>
            </a:lvl7pPr>
            <a:lvl8pPr marL="0">
              <a:defRPr sz="900"/>
            </a:lvl8pPr>
            <a:lvl9pPr marL="0">
              <a:defRPr sz="900"/>
            </a:lvl9pPr>
          </a:lstStyle>
          <a:p>
            <a:r>
              <a:rPr lang="en-US" dirty="0"/>
              <a:t>Use “Insert” &gt; “Header &amp; Footer“ to change footers or date</a:t>
            </a:r>
          </a:p>
        </p:txBody>
      </p:sp>
      <p:sp>
        <p:nvSpPr>
          <p:cNvPr id="6" name="Slide Number Placeholder 5">
            <a:extLst>
              <a:ext uri="{FF2B5EF4-FFF2-40B4-BE49-F238E27FC236}">
                <a16:creationId xmlns="" xmlns:a16="http://schemas.microsoft.com/office/drawing/2014/main" id="{BCBDAE4A-8A56-4D66-A2F2-7705FBCD4442}"/>
              </a:ext>
            </a:extLst>
          </p:cNvPr>
          <p:cNvSpPr>
            <a:spLocks noGrp="1"/>
          </p:cNvSpPr>
          <p:nvPr>
            <p:ph type="sldNum" sz="quarter" idx="4"/>
          </p:nvPr>
        </p:nvSpPr>
        <p:spPr>
          <a:xfrm>
            <a:off x="8455914" y="6501645"/>
            <a:ext cx="342900" cy="138499"/>
          </a:xfrm>
          <a:prstGeom prst="rect">
            <a:avLst/>
          </a:prstGeom>
        </p:spPr>
        <p:txBody>
          <a:bodyPr vert="horz" lIns="0" tIns="0" rIns="0" bIns="0" rtlCol="0" anchor="ctr">
            <a:noAutofit/>
          </a:bodyPr>
          <a:lstStyle>
            <a:lvl1pPr algn="r">
              <a:defRPr sz="900">
                <a:solidFill>
                  <a:schemeClr val="tx1"/>
                </a:solidFill>
              </a:defRPr>
            </a:lvl1pPr>
          </a:lstStyle>
          <a:p>
            <a:fld id="{98F3B7AE-F47B-4B75-B549-FED64072A6F1}" type="slidenum">
              <a:rPr lang="en-US" smtClean="0"/>
              <a:pPr/>
              <a:t>‹#›</a:t>
            </a:fld>
            <a:endParaRPr lang="en-US" dirty="0"/>
          </a:p>
        </p:txBody>
      </p:sp>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50377" y="6288586"/>
            <a:ext cx="2939754" cy="502252"/>
          </a:xfrm>
          <a:prstGeom prst="rect">
            <a:avLst/>
          </a:prstGeom>
        </p:spPr>
      </p:pic>
    </p:spTree>
    <p:extLst>
      <p:ext uri="{BB962C8B-B14F-4D97-AF65-F5344CB8AC3E}">
        <p14:creationId xmlns:p14="http://schemas.microsoft.com/office/powerpoint/2010/main" val="2467733417"/>
      </p:ext>
    </p:extLst>
  </p:cSld>
  <p:clrMap bg1="lt1" tx1="dk1" bg2="lt2" tx2="dk2" accent1="accent1" accent2="accent2" accent3="accent3" accent4="accent4" accent5="accent5" accent6="accent6" hlink="hlink" folHlink="folHlink"/>
  <p:sldLayoutIdLst>
    <p:sldLayoutId id="2147483736" r:id="rId1"/>
    <p:sldLayoutId id="2147483733" r:id="rId2"/>
    <p:sldLayoutId id="2147483734" r:id="rId3"/>
    <p:sldLayoutId id="2147483663" r:id="rId4"/>
    <p:sldLayoutId id="2147483650" r:id="rId5"/>
    <p:sldLayoutId id="2147483703" r:id="rId6"/>
    <p:sldLayoutId id="2147483662" r:id="rId7"/>
    <p:sldLayoutId id="2147483652" r:id="rId8"/>
    <p:sldLayoutId id="2147483714" r:id="rId9"/>
    <p:sldLayoutId id="2147483715" r:id="rId10"/>
    <p:sldLayoutId id="2147483716" r:id="rId11"/>
    <p:sldLayoutId id="2147483654" r:id="rId12"/>
    <p:sldLayoutId id="2147483666" r:id="rId13"/>
    <p:sldLayoutId id="2147483713" r:id="rId14"/>
    <p:sldLayoutId id="2147483655" r:id="rId15"/>
    <p:sldLayoutId id="2147483717" r:id="rId16"/>
    <p:sldLayoutId id="2147483651" r:id="rId17"/>
    <p:sldLayoutId id="2147483720" r:id="rId18"/>
    <p:sldLayoutId id="2147483719" r:id="rId19"/>
    <p:sldLayoutId id="2147483737" r:id="rId20"/>
    <p:sldLayoutId id="2147483746" r:id="rId21"/>
    <p:sldLayoutId id="2147483747" r:id="rId22"/>
    <p:sldLayoutId id="2147483748" r:id="rId23"/>
    <p:sldLayoutId id="2147483749" r:id="rId24"/>
    <p:sldLayoutId id="2147483738" r:id="rId25"/>
    <p:sldLayoutId id="2147483740" r:id="rId26"/>
    <p:sldLayoutId id="2147483732" r:id="rId27"/>
    <p:sldLayoutId id="2147483697" r:id="rId28"/>
  </p:sldLayoutIdLst>
  <p:hf hdr="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457200" indent="-223838"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1175" userDrawn="1">
          <p15:clr>
            <a:srgbClr val="F26B43"/>
          </p15:clr>
        </p15:guide>
        <p15:guide id="3" pos="216" userDrawn="1">
          <p15:clr>
            <a:srgbClr val="F26B43"/>
          </p15:clr>
        </p15:guide>
        <p15:guide id="4" pos="5544" userDrawn="1">
          <p15:clr>
            <a:srgbClr val="F26B43"/>
          </p15:clr>
        </p15:guide>
        <p15:guide id="5" orient="horz" pos="4113" userDrawn="1">
          <p15:clr>
            <a:srgbClr val="F26B43"/>
          </p15:clr>
        </p15:guide>
        <p15:guide id="6" orient="horz" pos="545" userDrawn="1">
          <p15:clr>
            <a:srgbClr val="F26B43"/>
          </p15:clr>
        </p15:guide>
        <p15:guide id="7" orient="horz" pos="2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jenna.maxson@mercyic.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cDDWvj_q-o8"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dc.gov/"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mailto:Jenna.maxson@mercyic.org"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1189BA5-003D-4606-9AE8-D61C2BE801A7}"/>
              </a:ext>
            </a:extLst>
          </p:cNvPr>
          <p:cNvSpPr>
            <a:spLocks noGrp="1"/>
          </p:cNvSpPr>
          <p:nvPr>
            <p:ph type="ctrTitle"/>
          </p:nvPr>
        </p:nvSpPr>
        <p:spPr>
          <a:xfrm>
            <a:off x="400049" y="3769689"/>
            <a:ext cx="8131767" cy="2590167"/>
          </a:xfrm>
        </p:spPr>
        <p:txBody>
          <a:bodyPr>
            <a:normAutofit/>
          </a:bodyPr>
          <a:lstStyle/>
          <a:p>
            <a:r>
              <a:rPr lang="en-US" dirty="0" smtClean="0"/>
              <a:t>Welcome to the Mercy Volunteer Team! </a:t>
            </a:r>
            <a:r>
              <a:rPr lang="en-US" dirty="0"/>
              <a:t/>
            </a:r>
            <a:br>
              <a:rPr lang="en-US" dirty="0"/>
            </a:br>
            <a:r>
              <a:rPr lang="en-US" sz="2000" dirty="0" smtClean="0"/>
              <a:t>General Volunteer Orientation </a:t>
            </a:r>
            <a:r>
              <a:rPr lang="en-US" sz="3000" dirty="0" smtClean="0"/>
              <a:t/>
            </a:r>
            <a:br>
              <a:rPr lang="en-US" sz="3000" dirty="0" smtClean="0"/>
            </a:br>
            <a:r>
              <a:rPr lang="en-US" sz="3000" dirty="0" smtClean="0"/>
              <a:t/>
            </a:r>
            <a:br>
              <a:rPr lang="en-US" sz="3000" dirty="0" smtClean="0"/>
            </a:br>
            <a:r>
              <a:rPr lang="en-US" sz="3000" dirty="0"/>
              <a:t/>
            </a:r>
            <a:br>
              <a:rPr lang="en-US" sz="3000" dirty="0"/>
            </a:br>
            <a:endParaRPr lang="en-US" sz="1600" dirty="0"/>
          </a:p>
        </p:txBody>
      </p:sp>
      <p:sp>
        <p:nvSpPr>
          <p:cNvPr id="2" name="Text Placeholder 1">
            <a:extLst>
              <a:ext uri="{FF2B5EF4-FFF2-40B4-BE49-F238E27FC236}">
                <a16:creationId xmlns="" xmlns:a16="http://schemas.microsoft.com/office/drawing/2014/main" id="{F932C86F-F690-409A-9F78-97BC8CC18F6A}"/>
              </a:ext>
            </a:extLst>
          </p:cNvPr>
          <p:cNvSpPr>
            <a:spLocks noGrp="1"/>
          </p:cNvSpPr>
          <p:nvPr>
            <p:ph type="body" sz="quarter" idx="13"/>
          </p:nvPr>
        </p:nvSpPr>
        <p:spPr>
          <a:xfrm>
            <a:off x="6284563" y="457203"/>
            <a:ext cx="2377091" cy="1828799"/>
          </a:xfrm>
        </p:spPr>
        <p:txBody>
          <a:bodyPr/>
          <a:lstStyle/>
          <a:p>
            <a:pPr algn="ctr"/>
            <a:r>
              <a:rPr lang="en-US" dirty="0" smtClean="0"/>
              <a:t>Jenna Maxson</a:t>
            </a:r>
            <a:endParaRPr lang="en-US" dirty="0"/>
          </a:p>
          <a:p>
            <a:pPr lvl="1" algn="ctr"/>
            <a:r>
              <a:rPr lang="en-US" dirty="0" smtClean="0"/>
              <a:t>Volunteer Services Manager</a:t>
            </a:r>
          </a:p>
          <a:p>
            <a:pPr lvl="1" algn="ctr"/>
            <a:endParaRPr lang="en-US" dirty="0" smtClean="0"/>
          </a:p>
          <a:p>
            <a:pPr lvl="1" algn="ctr"/>
            <a:r>
              <a:rPr lang="en-US" sz="1400" dirty="0" smtClean="0"/>
              <a:t>319-339-3659</a:t>
            </a:r>
          </a:p>
          <a:p>
            <a:pPr lvl="1" algn="ctr"/>
            <a:r>
              <a:rPr lang="en-US" sz="1400" dirty="0" smtClean="0"/>
              <a:t>Jenna.maxson@mercyic.org</a:t>
            </a:r>
            <a:endParaRPr lang="en-US" sz="1400" dirty="0"/>
          </a:p>
        </p:txBody>
      </p:sp>
      <p:sp>
        <p:nvSpPr>
          <p:cNvPr id="4" name="TextBox 3"/>
          <p:cNvSpPr txBox="1"/>
          <p:nvPr/>
        </p:nvSpPr>
        <p:spPr>
          <a:xfrm>
            <a:off x="7974623" y="6260123"/>
            <a:ext cx="896816" cy="369332"/>
          </a:xfrm>
          <a:prstGeom prst="rect">
            <a:avLst/>
          </a:prstGeom>
          <a:noFill/>
        </p:spPr>
        <p:txBody>
          <a:bodyPr wrap="square" rtlCol="0">
            <a:spAutoFit/>
          </a:bodyPr>
          <a:lstStyle/>
          <a:p>
            <a:r>
              <a:rPr lang="en-US" dirty="0" smtClean="0">
                <a:solidFill>
                  <a:schemeClr val="bg1"/>
                </a:solidFill>
              </a:rPr>
              <a:t>6/2020</a:t>
            </a:r>
            <a:endParaRPr lang="en-US" dirty="0">
              <a:solidFill>
                <a:schemeClr val="bg1"/>
              </a:solidFill>
            </a:endParaRPr>
          </a:p>
        </p:txBody>
      </p:sp>
    </p:spTree>
    <p:extLst>
      <p:ext uri="{BB962C8B-B14F-4D97-AF65-F5344CB8AC3E}">
        <p14:creationId xmlns:p14="http://schemas.microsoft.com/office/powerpoint/2010/main" val="34317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EMTALA</a:t>
            </a:r>
            <a:endParaRPr lang="en-US" dirty="0"/>
          </a:p>
        </p:txBody>
      </p:sp>
      <p:sp>
        <p:nvSpPr>
          <p:cNvPr id="3" name="Content Placeholder 2"/>
          <p:cNvSpPr>
            <a:spLocks noGrp="1"/>
          </p:cNvSpPr>
          <p:nvPr>
            <p:ph idx="1"/>
          </p:nvPr>
        </p:nvSpPr>
        <p:spPr/>
        <p:txBody>
          <a:bodyPr>
            <a:normAutofit/>
          </a:bodyPr>
          <a:lstStyle/>
          <a:p>
            <a:endParaRPr lang="en-US" sz="2400" dirty="0" smtClean="0"/>
          </a:p>
          <a:p>
            <a:pPr algn="ctr"/>
            <a:endParaRPr lang="en-US" sz="2400" dirty="0"/>
          </a:p>
          <a:p>
            <a:pPr algn="ctr"/>
            <a:r>
              <a:rPr lang="en-US" sz="2400" b="1" dirty="0" smtClean="0"/>
              <a:t>It is the law!</a:t>
            </a:r>
            <a:endParaRPr lang="en-US" sz="2400" b="1" dirty="0"/>
          </a:p>
          <a:p>
            <a:r>
              <a:rPr lang="en-US" sz="2400" dirty="0" smtClean="0"/>
              <a:t>“If you have a medical emergency or are in labor, you have the right to receive, within the capabilities of Mercy Hospital, an appropriate medical examination screening, and necessary stabilization treatment including treatment for an unborn child.”</a:t>
            </a:r>
          </a:p>
          <a:p>
            <a:r>
              <a:rPr lang="en-US" sz="2400" dirty="0" smtClean="0"/>
              <a:t>Volunteers, it is important that you know - Everyone, regardless of insurance standing or financial ability to pay for the service will receive the above treatment as needed.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203" y="422720"/>
            <a:ext cx="46386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16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Dress Code </a:t>
            </a:r>
            <a:r>
              <a:rPr lang="en-US" sz="1600" dirty="0" smtClean="0"/>
              <a:t>Policy A-10 Mercy Central</a:t>
            </a:r>
            <a:r>
              <a:rPr lang="en-US" dirty="0" smtClean="0"/>
              <a:t> </a:t>
            </a:r>
            <a:endParaRPr lang="en-US" dirty="0"/>
          </a:p>
        </p:txBody>
      </p:sp>
      <p:sp>
        <p:nvSpPr>
          <p:cNvPr id="3" name="Content Placeholder 2"/>
          <p:cNvSpPr>
            <a:spLocks noGrp="1"/>
          </p:cNvSpPr>
          <p:nvPr>
            <p:ph idx="1"/>
          </p:nvPr>
        </p:nvSpPr>
        <p:spPr>
          <a:xfrm>
            <a:off x="342900" y="1132764"/>
            <a:ext cx="8455914" cy="4926842"/>
          </a:xfrm>
        </p:spPr>
        <p:txBody>
          <a:bodyPr>
            <a:normAutofit fontScale="85000" lnSpcReduction="20000"/>
          </a:bodyPr>
          <a:lstStyle/>
          <a:p>
            <a:r>
              <a:rPr lang="en-US" sz="1500" dirty="0"/>
              <a:t>Mercy Iowa City Volunteers Will:</a:t>
            </a:r>
          </a:p>
          <a:p>
            <a:r>
              <a:rPr lang="en-US" sz="1500" dirty="0"/>
              <a:t> </a:t>
            </a:r>
          </a:p>
          <a:p>
            <a:pPr lvl="0"/>
            <a:r>
              <a:rPr lang="en-US" sz="1500" dirty="0"/>
              <a:t>Wear their Volunteer ID badge, issued by Mercy Iowa City, above the waist and forward facing. </a:t>
            </a:r>
          </a:p>
          <a:p>
            <a:pPr lvl="0"/>
            <a:r>
              <a:rPr lang="en-US" sz="1500" dirty="0"/>
              <a:t>Wear a face mask. Masks are provided by Mercy Iowa City as needed. </a:t>
            </a:r>
          </a:p>
          <a:p>
            <a:pPr lvl="0"/>
            <a:r>
              <a:rPr lang="en-US" sz="1500" dirty="0"/>
              <a:t>Wear a face shield as deemed required per specific volunteer areas. </a:t>
            </a:r>
          </a:p>
          <a:p>
            <a:pPr lvl="0"/>
            <a:r>
              <a:rPr lang="en-US" sz="1500" dirty="0"/>
              <a:t>Wear closed toed shoes if volunteering primarily in a patient area. </a:t>
            </a:r>
          </a:p>
          <a:p>
            <a:pPr lvl="0"/>
            <a:r>
              <a:rPr lang="en-US" sz="1500" dirty="0"/>
              <a:t>Wear business casual attire. No blue jeans or workout material clothing. </a:t>
            </a:r>
          </a:p>
          <a:p>
            <a:pPr lvl="0"/>
            <a:r>
              <a:rPr lang="en-US" sz="1500" dirty="0"/>
              <a:t>Not wear clothing, symbols or other that may be deemed offensive such as vulgar language or graphics. </a:t>
            </a:r>
          </a:p>
          <a:p>
            <a:pPr lvl="0"/>
            <a:r>
              <a:rPr lang="en-US" sz="1500" dirty="0"/>
              <a:t>Volunteers are required to practice quality personal hygiene including wearing clean clothing. </a:t>
            </a:r>
          </a:p>
          <a:p>
            <a:r>
              <a:rPr lang="en-US" sz="1500" dirty="0"/>
              <a:t> </a:t>
            </a:r>
          </a:p>
          <a:p>
            <a:r>
              <a:rPr lang="en-US" sz="1500" dirty="0"/>
              <a:t>If the appropriateness of volunteer attire and/or overall appearance is in question it will be deemed appropriate or not by the Volunteer Services Manager and/or Human Resources Director. If deemed not appropriate, volunteers may be asked to review this policy and end their shift for that day; or discontinue volunteer services permanently. </a:t>
            </a:r>
          </a:p>
          <a:p>
            <a:r>
              <a:rPr lang="en-US" sz="1500" dirty="0"/>
              <a:t> </a:t>
            </a:r>
          </a:p>
          <a:p>
            <a:r>
              <a:rPr lang="en-US" sz="1500" dirty="0"/>
              <a:t>Mercy Iowa City is not responsible for lost, stolen or broken items of clothing or accessories during volunteer shifts. Volunteers are encouraged to not bring in items high in value during their shift such as earrings, purses or other. </a:t>
            </a:r>
          </a:p>
          <a:p>
            <a:pPr>
              <a:lnSpc>
                <a:spcPct val="110000"/>
              </a:lnSpc>
            </a:pPr>
            <a:r>
              <a:rPr lang="en-US" sz="1500" dirty="0" smtClean="0">
                <a:latin typeface="Arial" charset="0"/>
                <a:cs typeface="Arial" charset="0"/>
              </a:rPr>
              <a:t>Youth </a:t>
            </a:r>
            <a:r>
              <a:rPr lang="en-US" sz="1500" dirty="0">
                <a:latin typeface="Arial" charset="0"/>
                <a:cs typeface="Arial" charset="0"/>
              </a:rPr>
              <a:t>volunteers </a:t>
            </a:r>
            <a:r>
              <a:rPr lang="en-US" sz="1500" dirty="0" smtClean="0">
                <a:latin typeface="Arial" charset="0"/>
                <a:cs typeface="Arial" charset="0"/>
              </a:rPr>
              <a:t>(14-17 years of age</a:t>
            </a:r>
            <a:r>
              <a:rPr lang="en-US" sz="1500" dirty="0">
                <a:latin typeface="Arial" charset="0"/>
                <a:cs typeface="Arial" charset="0"/>
              </a:rPr>
              <a:t>) will wear a royal blue polo identifying them as a youth volunteer.</a:t>
            </a:r>
          </a:p>
          <a:p>
            <a:pPr algn="ctr">
              <a:lnSpc>
                <a:spcPct val="110000"/>
              </a:lnSpc>
            </a:pPr>
            <a:r>
              <a:rPr lang="en-US" sz="2200" b="1" dirty="0" smtClean="0">
                <a:solidFill>
                  <a:schemeClr val="accent1">
                    <a:lumMod val="90000"/>
                    <a:lumOff val="10000"/>
                  </a:schemeClr>
                </a:solidFill>
                <a:latin typeface="Arial" charset="0"/>
                <a:cs typeface="Arial" charset="0"/>
              </a:rPr>
              <a:t>All volunteers must don a mask (provided by Mercy Iowa City if you do not already have one) during their entire volunteer shift as of 6/2020. </a:t>
            </a:r>
            <a:endParaRPr lang="en-US" sz="2200" b="1" dirty="0">
              <a:solidFill>
                <a:schemeClr val="accent1">
                  <a:lumMod val="90000"/>
                  <a:lumOff val="10000"/>
                </a:schemeClr>
              </a:solidFill>
              <a:latin typeface="Arial" charset="0"/>
              <a:cs typeface="Arial" charset="0"/>
            </a:endParaRPr>
          </a:p>
          <a:p>
            <a:endParaRPr lang="en-US" dirty="0"/>
          </a:p>
        </p:txBody>
      </p:sp>
    </p:spTree>
    <p:extLst>
      <p:ext uri="{BB962C8B-B14F-4D97-AF65-F5344CB8AC3E}">
        <p14:creationId xmlns:p14="http://schemas.microsoft.com/office/powerpoint/2010/main" val="379584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Parking</a:t>
            </a:r>
            <a:endParaRPr lang="en-US" dirty="0"/>
          </a:p>
        </p:txBody>
      </p:sp>
      <p:sp>
        <p:nvSpPr>
          <p:cNvPr id="3" name="Content Placeholder 2"/>
          <p:cNvSpPr>
            <a:spLocks noGrp="1"/>
          </p:cNvSpPr>
          <p:nvPr>
            <p:ph idx="1"/>
          </p:nvPr>
        </p:nvSpPr>
        <p:spPr>
          <a:xfrm>
            <a:off x="342900" y="1323833"/>
            <a:ext cx="8455914" cy="4485296"/>
          </a:xfrm>
        </p:spPr>
        <p:txBody>
          <a:bodyPr>
            <a:normAutofit/>
          </a:bodyPr>
          <a:lstStyle/>
          <a:p>
            <a:pPr>
              <a:lnSpc>
                <a:spcPct val="100000"/>
              </a:lnSpc>
            </a:pPr>
            <a:r>
              <a:rPr lang="en-US" u="sng" dirty="0">
                <a:latin typeface="Arial" charset="0"/>
                <a:cs typeface="Arial" charset="0"/>
              </a:rPr>
              <a:t>Parking</a:t>
            </a:r>
            <a:r>
              <a:rPr lang="en-US" dirty="0">
                <a:latin typeface="Arial" charset="0"/>
                <a:cs typeface="Arial" charset="0"/>
              </a:rPr>
              <a:t> – Mercy </a:t>
            </a:r>
            <a:r>
              <a:rPr lang="en-US" dirty="0" smtClean="0">
                <a:latin typeface="Arial" charset="0"/>
                <a:cs typeface="Arial" charset="0"/>
              </a:rPr>
              <a:t>volunteers and employees share parking spots on a first come, first serve basis. Parking is free of charge. </a:t>
            </a:r>
          </a:p>
          <a:p>
            <a:pPr>
              <a:lnSpc>
                <a:spcPct val="100000"/>
              </a:lnSpc>
            </a:pPr>
            <a:r>
              <a:rPr lang="en-US" dirty="0" smtClean="0">
                <a:latin typeface="Arial" charset="0"/>
                <a:cs typeface="Arial" charset="0"/>
              </a:rPr>
              <a:t>Lower level of the Medical Plaza (enter off Van Buren St.)</a:t>
            </a:r>
          </a:p>
          <a:p>
            <a:pPr>
              <a:lnSpc>
                <a:spcPct val="100000"/>
              </a:lnSpc>
            </a:pPr>
            <a:r>
              <a:rPr lang="en-US" dirty="0" smtClean="0">
                <a:latin typeface="Arial" charset="0"/>
                <a:cs typeface="Arial" charset="0"/>
              </a:rPr>
              <a:t>Mercy flat lot off Market St. or alley off N. Dodge St. and Johnson St. </a:t>
            </a:r>
          </a:p>
          <a:p>
            <a:pPr>
              <a:lnSpc>
                <a:spcPct val="100000"/>
              </a:lnSpc>
            </a:pPr>
            <a:r>
              <a:rPr lang="en-US" dirty="0" smtClean="0">
                <a:solidFill>
                  <a:schemeClr val="accent1">
                    <a:lumMod val="90000"/>
                    <a:lumOff val="10000"/>
                  </a:schemeClr>
                </a:solidFill>
                <a:latin typeface="Arial" charset="0"/>
                <a:cs typeface="Arial" charset="0"/>
              </a:rPr>
              <a:t>Mercy employee and volunteer ramp (upper level of ramp access off Bloomington St. connected to flat lot and lower / ground entrance off Johnson St.). *Upper level suggested as closest to Volunteer Screening Station in the Mercy Guild room level 2 - North. </a:t>
            </a:r>
            <a:endParaRPr lang="en-US" dirty="0">
              <a:solidFill>
                <a:schemeClr val="accent1">
                  <a:lumMod val="90000"/>
                  <a:lumOff val="10000"/>
                </a:schemeClr>
              </a:solidFill>
              <a:latin typeface="Arial" charset="0"/>
              <a:cs typeface="Arial" charset="0"/>
            </a:endParaRPr>
          </a:p>
          <a:p>
            <a:r>
              <a:rPr lang="en-US" dirty="0" smtClean="0"/>
              <a:t>See next slide for map. </a:t>
            </a:r>
            <a:endParaRPr lang="en-US" dirty="0"/>
          </a:p>
          <a:p>
            <a:r>
              <a:rPr lang="en-US" dirty="0" smtClean="0"/>
              <a:t>Volunteer parking NOT permitted at parking entrance off Johnson St. that leads to the ramp connecting to the Mercy skywalk. This parking is for patients and visitors only. </a:t>
            </a:r>
            <a:endParaRPr lang="en-US" dirty="0"/>
          </a:p>
        </p:txBody>
      </p:sp>
    </p:spTree>
    <p:extLst>
      <p:ext uri="{BB962C8B-B14F-4D97-AF65-F5344CB8AC3E}">
        <p14:creationId xmlns:p14="http://schemas.microsoft.com/office/powerpoint/2010/main" val="352583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46"/>
            <a:ext cx="9116484" cy="668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37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Required Screening</a:t>
            </a:r>
            <a:endParaRPr lang="en-US" dirty="0"/>
          </a:p>
        </p:txBody>
      </p:sp>
      <p:sp>
        <p:nvSpPr>
          <p:cNvPr id="3" name="Content Placeholder 2"/>
          <p:cNvSpPr>
            <a:spLocks noGrp="1"/>
          </p:cNvSpPr>
          <p:nvPr>
            <p:ph idx="1"/>
          </p:nvPr>
        </p:nvSpPr>
        <p:spPr>
          <a:xfrm>
            <a:off x="315604" y="1101963"/>
            <a:ext cx="8455914" cy="2960083"/>
          </a:xfrm>
        </p:spPr>
        <p:txBody>
          <a:bodyPr>
            <a:normAutofit lnSpcReduction="10000"/>
          </a:bodyPr>
          <a:lstStyle/>
          <a:p>
            <a:pPr lvl="1">
              <a:lnSpc>
                <a:spcPct val="110000"/>
              </a:lnSpc>
              <a:buNone/>
            </a:pPr>
            <a:r>
              <a:rPr lang="en-US" sz="2400" dirty="0" smtClean="0">
                <a:latin typeface="Arial" charset="0"/>
                <a:cs typeface="Arial" charset="0"/>
              </a:rPr>
              <a:t>When you arrive, you must check your temperature and answer CDC recommended health questions</a:t>
            </a:r>
            <a:r>
              <a:rPr lang="en-US" sz="2400" dirty="0">
                <a:latin typeface="Arial" charset="0"/>
                <a:cs typeface="Arial" charset="0"/>
              </a:rPr>
              <a:t> </a:t>
            </a:r>
            <a:r>
              <a:rPr lang="en-US" sz="2400" dirty="0" smtClean="0">
                <a:latin typeface="Arial" charset="0"/>
                <a:cs typeface="Arial" charset="0"/>
              </a:rPr>
              <a:t>prior to beginning your volunteer shift. The volunteer screening station is located in the </a:t>
            </a:r>
            <a:r>
              <a:rPr lang="en-US" sz="2400" dirty="0" smtClean="0">
                <a:solidFill>
                  <a:schemeClr val="accent2">
                    <a:lumMod val="75000"/>
                  </a:schemeClr>
                </a:solidFill>
                <a:latin typeface="Arial" charset="0"/>
                <a:cs typeface="Arial" charset="0"/>
              </a:rPr>
              <a:t>Mercy Guild room – level 2, north</a:t>
            </a:r>
            <a:r>
              <a:rPr lang="en-US" sz="2400" dirty="0" smtClean="0">
                <a:latin typeface="Arial" charset="0"/>
                <a:cs typeface="Arial" charset="0"/>
              </a:rPr>
              <a:t>. You will receive the door code from Volunteer Manager before your first day. If you have a fever or any symptoms you must exit the building immediately and contact the Volunteer Manager via email or phone to inform them. </a:t>
            </a:r>
            <a:endParaRPr lang="en-US" sz="2400" dirty="0">
              <a:latin typeface="Arial" charset="0"/>
              <a:cs typeface="Arial" charset="0"/>
            </a:endParaRPr>
          </a:p>
          <a:p>
            <a:pPr lvl="1">
              <a:lnSpc>
                <a:spcPct val="110000"/>
              </a:lnSpc>
              <a:buNone/>
            </a:pPr>
            <a:endParaRPr lang="en-US" sz="2800" dirty="0">
              <a:latin typeface="Arial" charset="0"/>
              <a:cs typeface="Arial"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842" y="4264269"/>
            <a:ext cx="1018809" cy="18112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773" y="4250593"/>
            <a:ext cx="1011116" cy="17975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1699" y="4268665"/>
            <a:ext cx="1013863" cy="1802423"/>
          </a:xfrm>
          <a:prstGeom prst="rect">
            <a:avLst/>
          </a:prstGeom>
        </p:spPr>
      </p:pic>
    </p:spTree>
    <p:extLst>
      <p:ext uri="{BB962C8B-B14F-4D97-AF65-F5344CB8AC3E}">
        <p14:creationId xmlns:p14="http://schemas.microsoft.com/office/powerpoint/2010/main" val="358995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a:t>
            </a:r>
            <a:endParaRPr lang="en-US" dirty="0"/>
          </a:p>
        </p:txBody>
      </p:sp>
      <p:sp>
        <p:nvSpPr>
          <p:cNvPr id="3" name="Content Placeholder 2"/>
          <p:cNvSpPr>
            <a:spLocks noGrp="1"/>
          </p:cNvSpPr>
          <p:nvPr>
            <p:ph idx="1"/>
          </p:nvPr>
        </p:nvSpPr>
        <p:spPr>
          <a:xfrm>
            <a:off x="342900" y="1228299"/>
            <a:ext cx="8455914" cy="4676845"/>
          </a:xfrm>
        </p:spPr>
        <p:txBody>
          <a:bodyPr>
            <a:normAutofit/>
          </a:bodyPr>
          <a:lstStyle/>
          <a:p>
            <a:pPr>
              <a:lnSpc>
                <a:spcPct val="100000"/>
              </a:lnSpc>
            </a:pPr>
            <a:r>
              <a:rPr lang="en-US" sz="2400" dirty="0">
                <a:latin typeface="Arial" charset="0"/>
                <a:cs typeface="Arial" charset="0"/>
              </a:rPr>
              <a:t>Please be punctual and conscientious in the fulfillment of your volunteer assignment.</a:t>
            </a:r>
          </a:p>
          <a:p>
            <a:pPr>
              <a:lnSpc>
                <a:spcPct val="100000"/>
              </a:lnSpc>
            </a:pPr>
            <a:r>
              <a:rPr lang="en-US" sz="2400" dirty="0">
                <a:solidFill>
                  <a:schemeClr val="accent2">
                    <a:lumMod val="75000"/>
                  </a:schemeClr>
                </a:solidFill>
                <a:latin typeface="Arial" charset="0"/>
                <a:cs typeface="Arial" charset="0"/>
              </a:rPr>
              <a:t>Consistent and reliable attendance is expected.</a:t>
            </a:r>
          </a:p>
          <a:p>
            <a:pPr>
              <a:lnSpc>
                <a:spcPct val="100000"/>
              </a:lnSpc>
            </a:pPr>
            <a:r>
              <a:rPr lang="en-US" sz="2400" dirty="0">
                <a:latin typeface="Arial" charset="0"/>
                <a:cs typeface="Arial" charset="0"/>
              </a:rPr>
              <a:t>Volunteers who do not come three consecutive times without notifying </a:t>
            </a:r>
            <a:r>
              <a:rPr lang="en-US" sz="2400" dirty="0" smtClean="0">
                <a:latin typeface="Arial" charset="0"/>
                <a:cs typeface="Arial" charset="0"/>
              </a:rPr>
              <a:t>the Volunteer Services Manager </a:t>
            </a:r>
            <a:r>
              <a:rPr lang="en-US" sz="2400" dirty="0">
                <a:latin typeface="Arial" charset="0"/>
                <a:cs typeface="Arial" charset="0"/>
              </a:rPr>
              <a:t>of their absence will be considered terminated and their position may be filled by another volunteer. If your assigned shift is missed frequently, even with communication, discussion of a shift time </a:t>
            </a:r>
            <a:r>
              <a:rPr lang="en-US" sz="2400" dirty="0" smtClean="0">
                <a:latin typeface="Arial" charset="0"/>
                <a:cs typeface="Arial" charset="0"/>
              </a:rPr>
              <a:t>change, </a:t>
            </a:r>
            <a:r>
              <a:rPr lang="en-US" sz="2400" dirty="0">
                <a:latin typeface="Arial" charset="0"/>
                <a:cs typeface="Arial" charset="0"/>
              </a:rPr>
              <a:t>department </a:t>
            </a:r>
            <a:r>
              <a:rPr lang="en-US" sz="2400" dirty="0" smtClean="0">
                <a:latin typeface="Arial" charset="0"/>
                <a:cs typeface="Arial" charset="0"/>
              </a:rPr>
              <a:t>change, or termination will be discussed. </a:t>
            </a:r>
            <a:endParaRPr lang="en-US" dirty="0"/>
          </a:p>
        </p:txBody>
      </p:sp>
    </p:spTree>
    <p:extLst>
      <p:ext uri="{BB962C8B-B14F-4D97-AF65-F5344CB8AC3E}">
        <p14:creationId xmlns:p14="http://schemas.microsoft.com/office/powerpoint/2010/main" val="79945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Hours and Tracking </a:t>
            </a:r>
            <a:endParaRPr lang="en-US" dirty="0"/>
          </a:p>
        </p:txBody>
      </p:sp>
      <p:sp>
        <p:nvSpPr>
          <p:cNvPr id="3" name="Content Placeholder 2"/>
          <p:cNvSpPr>
            <a:spLocks noGrp="1"/>
          </p:cNvSpPr>
          <p:nvPr>
            <p:ph idx="1"/>
          </p:nvPr>
        </p:nvSpPr>
        <p:spPr>
          <a:xfrm>
            <a:off x="342900" y="1050878"/>
            <a:ext cx="8455914" cy="4854266"/>
          </a:xfrm>
        </p:spPr>
        <p:txBody>
          <a:bodyPr>
            <a:normAutofit/>
          </a:bodyPr>
          <a:lstStyle/>
          <a:p>
            <a:pPr>
              <a:lnSpc>
                <a:spcPct val="120000"/>
              </a:lnSpc>
            </a:pPr>
            <a:r>
              <a:rPr lang="en-US" sz="2800" dirty="0">
                <a:latin typeface="Arial" charset="0"/>
                <a:cs typeface="Arial" charset="0"/>
              </a:rPr>
              <a:t>All volunteers, whether they are at </a:t>
            </a:r>
            <a:r>
              <a:rPr lang="en-US" sz="2800" dirty="0" smtClean="0">
                <a:latin typeface="Arial" charset="0"/>
                <a:cs typeface="Arial" charset="0"/>
              </a:rPr>
              <a:t>Mercy Hospital or volunteering on behalf of Mercy outside the building should </a:t>
            </a:r>
            <a:r>
              <a:rPr lang="en-US" sz="2800" dirty="0">
                <a:latin typeface="Arial" charset="0"/>
                <a:cs typeface="Arial" charset="0"/>
              </a:rPr>
              <a:t>record their volunteer hours</a:t>
            </a:r>
            <a:r>
              <a:rPr lang="en-US" sz="2800" dirty="0" smtClean="0">
                <a:latin typeface="Arial" charset="0"/>
                <a:cs typeface="Arial" charset="0"/>
              </a:rPr>
              <a:t>. If you do not clock in, the Volunteer Services Manager will not know you are still an active volunteer. </a:t>
            </a:r>
            <a:endParaRPr lang="en-US" sz="2800" dirty="0">
              <a:latin typeface="Arial" charset="0"/>
              <a:cs typeface="Arial" charset="0"/>
            </a:endParaRPr>
          </a:p>
          <a:p>
            <a:pPr>
              <a:lnSpc>
                <a:spcPct val="120000"/>
              </a:lnSpc>
            </a:pPr>
            <a:r>
              <a:rPr lang="en-US" sz="2800" dirty="0">
                <a:latin typeface="Arial" charset="0"/>
                <a:cs typeface="Arial" charset="0"/>
              </a:rPr>
              <a:t>In-house volunteers should sign-in and out via the electronic sign in system.  Sign in stations are located:</a:t>
            </a:r>
          </a:p>
          <a:p>
            <a:pPr lvl="1">
              <a:lnSpc>
                <a:spcPct val="120000"/>
              </a:lnSpc>
            </a:pPr>
            <a:r>
              <a:rPr lang="en-US" sz="2400" dirty="0">
                <a:solidFill>
                  <a:schemeClr val="accent2">
                    <a:lumMod val="75000"/>
                  </a:schemeClr>
                </a:solidFill>
                <a:latin typeface="Arial" charset="0"/>
                <a:cs typeface="Arial" charset="0"/>
              </a:rPr>
              <a:t>In the </a:t>
            </a:r>
            <a:r>
              <a:rPr lang="en-US" sz="2400" dirty="0" smtClean="0">
                <a:solidFill>
                  <a:schemeClr val="accent2">
                    <a:lumMod val="75000"/>
                  </a:schemeClr>
                </a:solidFill>
                <a:latin typeface="Arial" charset="0"/>
                <a:cs typeface="Arial" charset="0"/>
              </a:rPr>
              <a:t>Guild </a:t>
            </a:r>
            <a:r>
              <a:rPr lang="en-US" sz="2400" dirty="0">
                <a:solidFill>
                  <a:schemeClr val="accent2">
                    <a:lumMod val="75000"/>
                  </a:schemeClr>
                </a:solidFill>
                <a:latin typeface="Arial" charset="0"/>
                <a:cs typeface="Arial" charset="0"/>
              </a:rPr>
              <a:t>Room – Mercy </a:t>
            </a:r>
            <a:r>
              <a:rPr lang="en-US" sz="2400" dirty="0" smtClean="0">
                <a:solidFill>
                  <a:schemeClr val="accent2">
                    <a:lumMod val="75000"/>
                  </a:schemeClr>
                </a:solidFill>
                <a:latin typeface="Arial" charset="0"/>
                <a:cs typeface="Arial" charset="0"/>
              </a:rPr>
              <a:t>North, level 2 </a:t>
            </a:r>
            <a:endParaRPr lang="en-US" sz="2400" dirty="0">
              <a:solidFill>
                <a:schemeClr val="accent2">
                  <a:lumMod val="75000"/>
                </a:schemeClr>
              </a:solidFill>
              <a:latin typeface="Arial" charset="0"/>
              <a:cs typeface="Arial" charset="0"/>
            </a:endParaRPr>
          </a:p>
          <a:p>
            <a:endParaRPr lang="en-US" dirty="0"/>
          </a:p>
        </p:txBody>
      </p:sp>
    </p:spTree>
    <p:extLst>
      <p:ext uri="{BB962C8B-B14F-4D97-AF65-F5344CB8AC3E}">
        <p14:creationId xmlns:p14="http://schemas.microsoft.com/office/powerpoint/2010/main" val="415794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Voltraks Tracking Program</a:t>
            </a:r>
            <a:br>
              <a:rPr lang="en-US" dirty="0" smtClean="0"/>
            </a:br>
            <a:r>
              <a:rPr lang="en-US" dirty="0" smtClean="0"/>
              <a:t>Volunteer Sign-in Screen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16" y="1625150"/>
            <a:ext cx="80391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33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Voltraks Tracking Program </a:t>
            </a:r>
            <a:br>
              <a:rPr lang="en-US" dirty="0" smtClean="0"/>
            </a:br>
            <a:r>
              <a:rPr lang="en-US" dirty="0" smtClean="0"/>
              <a:t>How to sign in and out </a:t>
            </a:r>
            <a:endParaRPr lang="en-US" dirty="0"/>
          </a:p>
        </p:txBody>
      </p:sp>
      <p:sp>
        <p:nvSpPr>
          <p:cNvPr id="3" name="Content Placeholder 2"/>
          <p:cNvSpPr>
            <a:spLocks noGrp="1"/>
          </p:cNvSpPr>
          <p:nvPr>
            <p:ph idx="1"/>
          </p:nvPr>
        </p:nvSpPr>
        <p:spPr>
          <a:xfrm>
            <a:off x="342900" y="1528549"/>
            <a:ext cx="8455914" cy="4312693"/>
          </a:xfrm>
        </p:spPr>
        <p:txBody>
          <a:bodyPr/>
          <a:lstStyle/>
          <a:p>
            <a:pPr marL="609600" indent="-609600">
              <a:defRPr/>
            </a:pPr>
            <a:r>
              <a:rPr lang="en-US" b="1" dirty="0">
                <a:latin typeface="Arial" pitchFamily="34" charset="0"/>
                <a:cs typeface="Arial" pitchFamily="34" charset="0"/>
              </a:rPr>
              <a:t>To sign in:</a:t>
            </a:r>
          </a:p>
          <a:p>
            <a:pPr>
              <a:defRPr/>
            </a:pPr>
            <a:r>
              <a:rPr lang="en-US" dirty="0">
                <a:latin typeface="Arial" pitchFamily="34" charset="0"/>
                <a:cs typeface="Arial" pitchFamily="34" charset="0"/>
              </a:rPr>
              <a:t>Click the “Sign-In” button at the top of the page.</a:t>
            </a:r>
          </a:p>
          <a:p>
            <a:pPr>
              <a:defRPr/>
            </a:pPr>
            <a:r>
              <a:rPr lang="en-US" dirty="0">
                <a:latin typeface="Arial" pitchFamily="34" charset="0"/>
                <a:cs typeface="Arial" pitchFamily="34" charset="0"/>
              </a:rPr>
              <a:t>Enter your volunteer </a:t>
            </a:r>
            <a:r>
              <a:rPr lang="en-US" dirty="0" smtClean="0">
                <a:latin typeface="Arial" pitchFamily="34" charset="0"/>
                <a:cs typeface="Arial" pitchFamily="34" charset="0"/>
              </a:rPr>
              <a:t>number</a:t>
            </a:r>
          </a:p>
          <a:p>
            <a:pPr>
              <a:defRPr/>
            </a:pPr>
            <a:r>
              <a:rPr lang="en-US" dirty="0" smtClean="0">
                <a:latin typeface="Arial" pitchFamily="34" charset="0"/>
                <a:cs typeface="Arial" pitchFamily="34" charset="0"/>
              </a:rPr>
              <a:t>Enter </a:t>
            </a:r>
            <a:r>
              <a:rPr lang="en-US" dirty="0">
                <a:latin typeface="Arial" pitchFamily="34" charset="0"/>
                <a:cs typeface="Arial" pitchFamily="34" charset="0"/>
              </a:rPr>
              <a:t>your work area number, </a:t>
            </a:r>
            <a:r>
              <a:rPr lang="en-US" dirty="0" smtClean="0">
                <a:latin typeface="Arial" pitchFamily="34" charset="0"/>
                <a:cs typeface="Arial" pitchFamily="34" charset="0"/>
              </a:rPr>
              <a:t>click </a:t>
            </a:r>
            <a:r>
              <a:rPr lang="en-US" dirty="0">
                <a:latin typeface="Arial" pitchFamily="34" charset="0"/>
                <a:cs typeface="Arial" pitchFamily="34" charset="0"/>
              </a:rPr>
              <a:t>ok.</a:t>
            </a:r>
            <a:endParaRPr lang="en-US" sz="600" dirty="0">
              <a:latin typeface="Arial" pitchFamily="34" charset="0"/>
              <a:cs typeface="Arial" pitchFamily="34" charset="0"/>
            </a:endParaRPr>
          </a:p>
          <a:p>
            <a:pPr>
              <a:defRPr/>
            </a:pPr>
            <a:r>
              <a:rPr lang="en-US" dirty="0">
                <a:latin typeface="Arial" pitchFamily="34" charset="0"/>
                <a:cs typeface="Arial" pitchFamily="34" charset="0"/>
              </a:rPr>
              <a:t>Click the “Finished” button at the bottom of the page.</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To sign out: </a:t>
            </a:r>
          </a:p>
          <a:p>
            <a:pPr>
              <a:defRPr/>
            </a:pPr>
            <a:r>
              <a:rPr lang="en-US" dirty="0">
                <a:latin typeface="Arial" pitchFamily="34" charset="0"/>
                <a:cs typeface="Arial" pitchFamily="34" charset="0"/>
              </a:rPr>
              <a:t>Click the “Sign-Out” button at the top of the page.</a:t>
            </a:r>
          </a:p>
          <a:p>
            <a:pPr>
              <a:defRPr/>
            </a:pPr>
            <a:r>
              <a:rPr lang="en-US" dirty="0">
                <a:latin typeface="Arial" pitchFamily="34" charset="0"/>
                <a:cs typeface="Arial" pitchFamily="34" charset="0"/>
              </a:rPr>
              <a:t>Enter your volunteer </a:t>
            </a:r>
            <a:r>
              <a:rPr lang="en-US" dirty="0" smtClean="0">
                <a:latin typeface="Arial" pitchFamily="34" charset="0"/>
                <a:cs typeface="Arial" pitchFamily="34" charset="0"/>
              </a:rPr>
              <a:t>number, click okay. </a:t>
            </a:r>
          </a:p>
          <a:p>
            <a:pPr>
              <a:defRPr/>
            </a:pPr>
            <a:r>
              <a:rPr lang="en-US" dirty="0" smtClean="0">
                <a:latin typeface="Arial" pitchFamily="34" charset="0"/>
                <a:cs typeface="Arial" pitchFamily="34" charset="0"/>
              </a:rPr>
              <a:t>Click </a:t>
            </a:r>
            <a:r>
              <a:rPr lang="en-US" dirty="0">
                <a:latin typeface="Arial" pitchFamily="34" charset="0"/>
                <a:cs typeface="Arial" pitchFamily="34" charset="0"/>
              </a:rPr>
              <a:t>the “Finished” button at the bottom of the page.</a:t>
            </a:r>
          </a:p>
          <a:p>
            <a:endParaRPr lang="en-US" dirty="0"/>
          </a:p>
        </p:txBody>
      </p:sp>
    </p:spTree>
    <p:extLst>
      <p:ext uri="{BB962C8B-B14F-4D97-AF65-F5344CB8AC3E}">
        <p14:creationId xmlns:p14="http://schemas.microsoft.com/office/powerpoint/2010/main" val="402488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Voltraks Tracking Program</a:t>
            </a:r>
            <a:br>
              <a:rPr lang="en-US" dirty="0" smtClean="0"/>
            </a:br>
            <a:r>
              <a:rPr lang="en-US" dirty="0" smtClean="0"/>
              <a:t>If Voltraks or computers are not working… </a:t>
            </a: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9639" y="1924334"/>
            <a:ext cx="5298494" cy="38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42900" y="1647874"/>
            <a:ext cx="3055393" cy="4257270"/>
          </a:xfrm>
          <a:prstGeom prst="rect">
            <a:avLst/>
          </a:prstGeom>
        </p:spPr>
        <p:txBody>
          <a:bodyPr vert="horz" lIns="0" tIns="0" rIns="0" bIns="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457200" indent="-223838"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9pPr>
          </a:lstStyle>
          <a:p>
            <a:pPr lvl="1">
              <a:lnSpc>
                <a:spcPct val="110000"/>
              </a:lnSpc>
              <a:buFont typeface="Arial" panose="020B0604020202020204" pitchFamily="34" charset="0"/>
              <a:buNone/>
            </a:pPr>
            <a:r>
              <a:rPr lang="en-US" sz="2800" dirty="0" smtClean="0">
                <a:latin typeface="Arial" charset="0"/>
                <a:cs typeface="Arial" charset="0"/>
              </a:rPr>
              <a:t>If the Voltraks</a:t>
            </a:r>
          </a:p>
          <a:p>
            <a:pPr lvl="1">
              <a:lnSpc>
                <a:spcPct val="110000"/>
              </a:lnSpc>
              <a:buFont typeface="Arial" panose="020B0604020202020204" pitchFamily="34" charset="0"/>
              <a:buNone/>
            </a:pPr>
            <a:r>
              <a:rPr lang="en-US" sz="2800" dirty="0" smtClean="0">
                <a:latin typeface="Arial" charset="0"/>
                <a:cs typeface="Arial" charset="0"/>
              </a:rPr>
              <a:t>program or the</a:t>
            </a:r>
          </a:p>
          <a:p>
            <a:pPr lvl="1">
              <a:lnSpc>
                <a:spcPct val="110000"/>
              </a:lnSpc>
              <a:buFont typeface="Arial" panose="020B0604020202020204" pitchFamily="34" charset="0"/>
              <a:buNone/>
            </a:pPr>
            <a:r>
              <a:rPr lang="en-US" sz="2800" dirty="0" smtClean="0">
                <a:latin typeface="Arial" charset="0"/>
                <a:cs typeface="Arial" charset="0"/>
              </a:rPr>
              <a:t>sign in computer is</a:t>
            </a:r>
          </a:p>
          <a:p>
            <a:pPr lvl="1">
              <a:lnSpc>
                <a:spcPct val="110000"/>
              </a:lnSpc>
              <a:buFont typeface="Arial" panose="020B0604020202020204" pitchFamily="34" charset="0"/>
              <a:buNone/>
            </a:pPr>
            <a:r>
              <a:rPr lang="en-US" sz="2800" dirty="0" smtClean="0">
                <a:latin typeface="Arial" charset="0"/>
                <a:cs typeface="Arial" charset="0"/>
              </a:rPr>
              <a:t>not working, paper</a:t>
            </a:r>
          </a:p>
          <a:p>
            <a:pPr lvl="1">
              <a:lnSpc>
                <a:spcPct val="110000"/>
              </a:lnSpc>
              <a:buFont typeface="Arial" panose="020B0604020202020204" pitchFamily="34" charset="0"/>
              <a:buNone/>
            </a:pPr>
            <a:r>
              <a:rPr lang="en-US" sz="2800" dirty="0" smtClean="0">
                <a:latin typeface="Arial" charset="0"/>
                <a:cs typeface="Arial" charset="0"/>
              </a:rPr>
              <a:t>tracking is</a:t>
            </a:r>
          </a:p>
          <a:p>
            <a:pPr lvl="1">
              <a:lnSpc>
                <a:spcPct val="110000"/>
              </a:lnSpc>
              <a:buFont typeface="Arial" panose="020B0604020202020204" pitchFamily="34" charset="0"/>
              <a:buNone/>
            </a:pPr>
            <a:r>
              <a:rPr lang="en-US" sz="2800" dirty="0" smtClean="0">
                <a:latin typeface="Arial" charset="0"/>
                <a:cs typeface="Arial" charset="0"/>
              </a:rPr>
              <a:t>provided at each</a:t>
            </a:r>
          </a:p>
          <a:p>
            <a:pPr lvl="1">
              <a:lnSpc>
                <a:spcPct val="110000"/>
              </a:lnSpc>
              <a:buFont typeface="Arial" panose="020B0604020202020204" pitchFamily="34" charset="0"/>
              <a:buNone/>
            </a:pPr>
            <a:r>
              <a:rPr lang="en-US" sz="2800" dirty="0" smtClean="0">
                <a:latin typeface="Arial" charset="0"/>
                <a:cs typeface="Arial" charset="0"/>
              </a:rPr>
              <a:t>sign in computer as</a:t>
            </a:r>
          </a:p>
          <a:p>
            <a:pPr lvl="1">
              <a:lnSpc>
                <a:spcPct val="110000"/>
              </a:lnSpc>
              <a:buFont typeface="Arial" panose="020B0604020202020204" pitchFamily="34" charset="0"/>
              <a:buNone/>
            </a:pPr>
            <a:r>
              <a:rPr lang="en-US" sz="2800" dirty="0" smtClean="0">
                <a:latin typeface="Arial" charset="0"/>
                <a:cs typeface="Arial" charset="0"/>
              </a:rPr>
              <a:t>well. Please log your</a:t>
            </a:r>
          </a:p>
          <a:p>
            <a:pPr lvl="1">
              <a:lnSpc>
                <a:spcPct val="110000"/>
              </a:lnSpc>
              <a:buFont typeface="Arial" panose="020B0604020202020204" pitchFamily="34" charset="0"/>
              <a:buNone/>
            </a:pPr>
            <a:r>
              <a:rPr lang="en-US" sz="2800" dirty="0" smtClean="0">
                <a:latin typeface="Arial" charset="0"/>
                <a:cs typeface="Arial" charset="0"/>
              </a:rPr>
              <a:t>hours.  </a:t>
            </a:r>
          </a:p>
          <a:p>
            <a:endParaRPr lang="en-US" dirty="0"/>
          </a:p>
        </p:txBody>
      </p:sp>
    </p:spTree>
    <p:extLst>
      <p:ext uri="{BB962C8B-B14F-4D97-AF65-F5344CB8AC3E}">
        <p14:creationId xmlns:p14="http://schemas.microsoft.com/office/powerpoint/2010/main" val="382662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F9E28E-A7CB-44C8-BE21-9BA13B37C26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 xmlns:a16="http://schemas.microsoft.com/office/drawing/2014/main" id="{01B3B7A9-7046-4526-BEA4-69FC14A61796}"/>
              </a:ext>
            </a:extLst>
          </p:cNvPr>
          <p:cNvSpPr>
            <a:spLocks noGrp="1"/>
          </p:cNvSpPr>
          <p:nvPr>
            <p:ph idx="1"/>
          </p:nvPr>
        </p:nvSpPr>
        <p:spPr>
          <a:xfrm>
            <a:off x="301957" y="1196788"/>
            <a:ext cx="8455914" cy="5040238"/>
          </a:xfrm>
        </p:spPr>
        <p:txBody>
          <a:bodyPr>
            <a:normAutofit fontScale="62500" lnSpcReduction="20000"/>
          </a:bodyPr>
          <a:lstStyle/>
          <a:p>
            <a:pPr marL="0" indent="0">
              <a:lnSpc>
                <a:spcPct val="100000"/>
              </a:lnSpc>
              <a:buNone/>
            </a:pPr>
            <a:r>
              <a:rPr lang="en-US" dirty="0" smtClean="0"/>
              <a:t>Page 3: Volunteer Services Contact Information</a:t>
            </a:r>
          </a:p>
          <a:p>
            <a:pPr marL="0" indent="0">
              <a:lnSpc>
                <a:spcPct val="100000"/>
              </a:lnSpc>
              <a:buNone/>
            </a:pPr>
            <a:r>
              <a:rPr lang="en-US" dirty="0" smtClean="0"/>
              <a:t>Page 4-5: Volunteer Service Descriptions </a:t>
            </a:r>
          </a:p>
          <a:p>
            <a:pPr marL="0" indent="0">
              <a:lnSpc>
                <a:spcPct val="100000"/>
              </a:lnSpc>
              <a:buNone/>
            </a:pPr>
            <a:r>
              <a:rPr lang="en-US" dirty="0" smtClean="0"/>
              <a:t>Page 6: Requirements </a:t>
            </a:r>
          </a:p>
          <a:p>
            <a:pPr marL="0" indent="0">
              <a:lnSpc>
                <a:spcPct val="100000"/>
              </a:lnSpc>
              <a:buNone/>
            </a:pPr>
            <a:r>
              <a:rPr lang="en-US" dirty="0" smtClean="0"/>
              <a:t>Page 7-9: History, Mission and Values </a:t>
            </a:r>
          </a:p>
          <a:p>
            <a:pPr marL="0" indent="0">
              <a:lnSpc>
                <a:spcPct val="100000"/>
              </a:lnSpc>
              <a:buNone/>
            </a:pPr>
            <a:r>
              <a:rPr lang="en-US" dirty="0" smtClean="0"/>
              <a:t>Page 10: EMTALA</a:t>
            </a:r>
          </a:p>
          <a:p>
            <a:pPr marL="0" indent="0">
              <a:lnSpc>
                <a:spcPct val="100000"/>
              </a:lnSpc>
              <a:buNone/>
            </a:pPr>
            <a:r>
              <a:rPr lang="en-US" dirty="0" smtClean="0"/>
              <a:t>Page 11: Dress Code </a:t>
            </a:r>
          </a:p>
          <a:p>
            <a:pPr marL="0" indent="0">
              <a:lnSpc>
                <a:spcPct val="100000"/>
              </a:lnSpc>
              <a:buNone/>
            </a:pPr>
            <a:r>
              <a:rPr lang="en-US" dirty="0" smtClean="0"/>
              <a:t>Page 12-21: Parking, Screening, Attendance and Hours Tracking</a:t>
            </a:r>
          </a:p>
          <a:p>
            <a:pPr marL="0" indent="0">
              <a:lnSpc>
                <a:spcPct val="100000"/>
              </a:lnSpc>
              <a:buNone/>
            </a:pPr>
            <a:r>
              <a:rPr lang="en-US" dirty="0" smtClean="0"/>
              <a:t>Page 22-24: Confidentiality </a:t>
            </a:r>
          </a:p>
          <a:p>
            <a:pPr marL="0" indent="0">
              <a:lnSpc>
                <a:spcPct val="100000"/>
              </a:lnSpc>
              <a:buNone/>
            </a:pPr>
            <a:r>
              <a:rPr lang="en-US" dirty="0" smtClean="0"/>
              <a:t>Page 25-39: Safety and Security </a:t>
            </a:r>
          </a:p>
          <a:p>
            <a:pPr marL="0" indent="0">
              <a:lnSpc>
                <a:spcPct val="100000"/>
              </a:lnSpc>
              <a:buNone/>
            </a:pPr>
            <a:r>
              <a:rPr lang="en-US" dirty="0" smtClean="0"/>
              <a:t>Page 40: Abuse Reporting</a:t>
            </a:r>
          </a:p>
          <a:p>
            <a:pPr marL="0" indent="0">
              <a:lnSpc>
                <a:spcPct val="100000"/>
              </a:lnSpc>
              <a:buNone/>
            </a:pPr>
            <a:r>
              <a:rPr lang="en-US" dirty="0" smtClean="0"/>
              <a:t>Page 41-45: Customer Service, Diversity and Equality  </a:t>
            </a:r>
          </a:p>
          <a:p>
            <a:pPr marL="0" indent="0">
              <a:lnSpc>
                <a:spcPct val="100000"/>
              </a:lnSpc>
              <a:buNone/>
            </a:pPr>
            <a:r>
              <a:rPr lang="en-US" dirty="0" smtClean="0"/>
              <a:t>Page 46-47: </a:t>
            </a:r>
            <a:r>
              <a:rPr lang="en-US" dirty="0" err="1" smtClean="0"/>
              <a:t>Vocera</a:t>
            </a:r>
            <a:r>
              <a:rPr lang="en-US" dirty="0" smtClean="0"/>
              <a:t> Use </a:t>
            </a:r>
          </a:p>
          <a:p>
            <a:pPr marL="0" indent="0">
              <a:lnSpc>
                <a:spcPct val="100000"/>
              </a:lnSpc>
              <a:buNone/>
            </a:pPr>
            <a:r>
              <a:rPr lang="en-US" dirty="0" smtClean="0"/>
              <a:t>Page 48-49: Volunteer Benefits </a:t>
            </a:r>
          </a:p>
          <a:p>
            <a:pPr marL="0" indent="0">
              <a:lnSpc>
                <a:spcPct val="100000"/>
              </a:lnSpc>
              <a:buNone/>
            </a:pPr>
            <a:r>
              <a:rPr lang="en-US" dirty="0" smtClean="0"/>
              <a:t>Page 50-52: Guild Services including Guest Lodging and Gift Shop </a:t>
            </a:r>
          </a:p>
          <a:p>
            <a:pPr marL="0" indent="0">
              <a:lnSpc>
                <a:spcPct val="100000"/>
              </a:lnSpc>
              <a:buNone/>
            </a:pPr>
            <a:r>
              <a:rPr lang="en-US" dirty="0" smtClean="0"/>
              <a:t>Page 54-60: Infection Control </a:t>
            </a:r>
          </a:p>
          <a:p>
            <a:pPr marL="0" indent="0">
              <a:lnSpc>
                <a:spcPct val="100000"/>
              </a:lnSpc>
              <a:buNone/>
            </a:pPr>
            <a:r>
              <a:rPr lang="en-US" dirty="0" smtClean="0"/>
              <a:t>Page: 61 Volunteer Policies / Mercy Central</a:t>
            </a:r>
          </a:p>
          <a:p>
            <a:endParaRPr lang="en-US" dirty="0"/>
          </a:p>
        </p:txBody>
      </p:sp>
      <p:sp>
        <p:nvSpPr>
          <p:cNvPr id="4" name="Date Placeholder 3">
            <a:extLst>
              <a:ext uri="{FF2B5EF4-FFF2-40B4-BE49-F238E27FC236}">
                <a16:creationId xmlns="" xmlns:a16="http://schemas.microsoft.com/office/drawing/2014/main" id="{0F133266-FBF0-4103-B26C-61626F1C5D62}"/>
              </a:ext>
            </a:extLst>
          </p:cNvPr>
          <p:cNvSpPr>
            <a:spLocks noGrp="1"/>
          </p:cNvSpPr>
          <p:nvPr>
            <p:ph type="dt" sz="half" idx="10"/>
          </p:nvPr>
        </p:nvSpPr>
        <p:spPr/>
        <p:txBody>
          <a:bodyPr/>
          <a:lstStyle/>
          <a:p>
            <a:fld id="{51BC1232-E0B0-4461-848D-55A14E0F6433}" type="datetime1">
              <a:rPr lang="en-US" smtClean="0"/>
              <a:t>9/1/2020</a:t>
            </a:fld>
            <a:endParaRPr lang="en-US" dirty="0"/>
          </a:p>
        </p:txBody>
      </p:sp>
      <p:sp>
        <p:nvSpPr>
          <p:cNvPr id="6" name="Slide Number Placeholder 5">
            <a:extLst>
              <a:ext uri="{FF2B5EF4-FFF2-40B4-BE49-F238E27FC236}">
                <a16:creationId xmlns="" xmlns:a16="http://schemas.microsoft.com/office/drawing/2014/main" id="{22A89FD9-94A5-4E48-8F2A-4A9C88E18B1F}"/>
              </a:ext>
            </a:extLst>
          </p:cNvPr>
          <p:cNvSpPr>
            <a:spLocks noGrp="1"/>
          </p:cNvSpPr>
          <p:nvPr>
            <p:ph type="sldNum" sz="quarter" idx="12"/>
          </p:nvPr>
        </p:nvSpPr>
        <p:spPr/>
        <p:txBody>
          <a:bodyPr/>
          <a:lstStyle/>
          <a:p>
            <a:fld id="{98F3B7AE-F47B-4B75-B549-FED64072A6F1}" type="slidenum">
              <a:rPr lang="en-US" smtClean="0"/>
              <a:pPr/>
              <a:t>2</a:t>
            </a:fld>
            <a:endParaRPr lang="en-US" dirty="0"/>
          </a:p>
        </p:txBody>
      </p:sp>
    </p:spTree>
    <p:extLst>
      <p:ext uri="{BB962C8B-B14F-4D97-AF65-F5344CB8AC3E}">
        <p14:creationId xmlns:p14="http://schemas.microsoft.com/office/powerpoint/2010/main" val="191551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 </a:t>
            </a:r>
            <a:endParaRPr lang="en-US" dirty="0"/>
          </a:p>
        </p:txBody>
      </p:sp>
      <p:sp>
        <p:nvSpPr>
          <p:cNvPr id="3" name="Content Placeholder 2"/>
          <p:cNvSpPr>
            <a:spLocks noGrp="1"/>
          </p:cNvSpPr>
          <p:nvPr>
            <p:ph idx="1"/>
          </p:nvPr>
        </p:nvSpPr>
        <p:spPr>
          <a:xfrm>
            <a:off x="342900" y="1647874"/>
            <a:ext cx="8455914" cy="4179720"/>
          </a:xfrm>
        </p:spPr>
        <p:txBody>
          <a:bodyPr>
            <a:normAutofit/>
          </a:bodyPr>
          <a:lstStyle/>
          <a:p>
            <a:pPr>
              <a:lnSpc>
                <a:spcPct val="100000"/>
              </a:lnSpc>
            </a:pPr>
            <a:r>
              <a:rPr lang="en-US" sz="2600" dirty="0">
                <a:latin typeface="Arial" charset="0"/>
                <a:cs typeface="Arial" charset="0"/>
              </a:rPr>
              <a:t>To report a volunteer absence </a:t>
            </a:r>
            <a:r>
              <a:rPr lang="en-US" sz="2600" dirty="0" smtClean="0">
                <a:latin typeface="Arial" charset="0"/>
                <a:cs typeface="Arial" charset="0"/>
              </a:rPr>
              <a:t>please </a:t>
            </a:r>
            <a:r>
              <a:rPr lang="en-US" sz="2600" dirty="0">
                <a:latin typeface="Arial" charset="0"/>
                <a:cs typeface="Arial" charset="0"/>
              </a:rPr>
              <a:t>call the Volunteer Services office at </a:t>
            </a:r>
            <a:r>
              <a:rPr lang="en-US" sz="2600" dirty="0" smtClean="0">
                <a:latin typeface="Arial" charset="0"/>
                <a:cs typeface="Arial" charset="0"/>
              </a:rPr>
              <a:t>319-339-3659 or email the Volunteer Services Manager.  </a:t>
            </a:r>
          </a:p>
          <a:p>
            <a:pPr>
              <a:lnSpc>
                <a:spcPct val="100000"/>
              </a:lnSpc>
            </a:pPr>
            <a:r>
              <a:rPr lang="en-US" sz="2600" dirty="0" smtClean="0">
                <a:latin typeface="Arial" charset="0"/>
                <a:cs typeface="Arial" charset="0"/>
              </a:rPr>
              <a:t>Always provide your name</a:t>
            </a:r>
            <a:r>
              <a:rPr lang="en-US" sz="2600" dirty="0">
                <a:latin typeface="Arial" charset="0"/>
                <a:cs typeface="Arial" charset="0"/>
              </a:rPr>
              <a:t>, service area and the time you were to volunteer</a:t>
            </a:r>
            <a:r>
              <a:rPr lang="en-US" sz="2600" dirty="0" smtClean="0">
                <a:latin typeface="Arial" charset="0"/>
                <a:cs typeface="Arial" charset="0"/>
              </a:rPr>
              <a:t>. It is important we understand who you are and what shift you are calling in absent for. </a:t>
            </a:r>
            <a:endParaRPr lang="en-US" sz="2600" dirty="0">
              <a:latin typeface="Arial" charset="0"/>
              <a:cs typeface="Arial" charset="0"/>
            </a:endParaRPr>
          </a:p>
          <a:p>
            <a:endParaRPr lang="en-US" dirty="0"/>
          </a:p>
        </p:txBody>
      </p:sp>
    </p:spTree>
    <p:extLst>
      <p:ext uri="{BB962C8B-B14F-4D97-AF65-F5344CB8AC3E}">
        <p14:creationId xmlns:p14="http://schemas.microsoft.com/office/powerpoint/2010/main" val="125063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Lockers</a:t>
            </a:r>
            <a:endParaRPr lang="en-US" dirty="0"/>
          </a:p>
        </p:txBody>
      </p:sp>
      <p:sp>
        <p:nvSpPr>
          <p:cNvPr id="3" name="Content Placeholder 2"/>
          <p:cNvSpPr>
            <a:spLocks noGrp="1"/>
          </p:cNvSpPr>
          <p:nvPr>
            <p:ph idx="1"/>
          </p:nvPr>
        </p:nvSpPr>
        <p:spPr/>
        <p:txBody>
          <a:bodyPr/>
          <a:lstStyle/>
          <a:p>
            <a:pPr>
              <a:lnSpc>
                <a:spcPct val="100000"/>
              </a:lnSpc>
            </a:pPr>
            <a:r>
              <a:rPr lang="en-US" u="sng" dirty="0">
                <a:latin typeface="Arial" charset="0"/>
                <a:cs typeface="Arial" charset="0"/>
              </a:rPr>
              <a:t>Lockers</a:t>
            </a:r>
            <a:r>
              <a:rPr lang="en-US" dirty="0">
                <a:latin typeface="Arial" charset="0"/>
                <a:cs typeface="Arial" charset="0"/>
              </a:rPr>
              <a:t> – Volunteers are encouraged to lock up their personal belongs each time you volunteers.  Lockers are available on a short-term basis in the Guild/Volunteer Room M-F 8:00 a.m. – 4:30 p.m.  Put your valuables in the locker and take the key with you. When you are ready to go, please remove your items and leave the key in the lock. </a:t>
            </a:r>
            <a:endParaRPr lang="en-US" dirty="0" smtClean="0">
              <a:latin typeface="Arial" charset="0"/>
              <a:cs typeface="Arial" charset="0"/>
            </a:endParaRPr>
          </a:p>
          <a:p>
            <a:pPr>
              <a:lnSpc>
                <a:spcPct val="100000"/>
              </a:lnSpc>
            </a:pPr>
            <a:r>
              <a:rPr lang="en-US" dirty="0" smtClean="0">
                <a:latin typeface="Arial" charset="0"/>
                <a:cs typeface="Arial" charset="0"/>
              </a:rPr>
              <a:t>Items of high value are encouraged to NOT be worn while volunteering. </a:t>
            </a:r>
            <a:endParaRPr lang="en-US" dirty="0">
              <a:latin typeface="Arial" charset="0"/>
              <a:cs typeface="Arial" charset="0"/>
            </a:endParaRPr>
          </a:p>
          <a:p>
            <a:endParaRPr lang="en-US" dirty="0"/>
          </a:p>
        </p:txBody>
      </p:sp>
    </p:spTree>
    <p:extLst>
      <p:ext uri="{BB962C8B-B14F-4D97-AF65-F5344CB8AC3E}">
        <p14:creationId xmlns:p14="http://schemas.microsoft.com/office/powerpoint/2010/main" val="251901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a:xfrm>
            <a:off x="342900" y="1173707"/>
            <a:ext cx="8455914" cy="4731437"/>
          </a:xfrm>
        </p:spPr>
        <p:txBody>
          <a:bodyPr>
            <a:normAutofit fontScale="62500" lnSpcReduction="20000"/>
          </a:bodyPr>
          <a:lstStyle/>
          <a:p>
            <a:pPr>
              <a:lnSpc>
                <a:spcPct val="120000"/>
              </a:lnSpc>
              <a:defRPr/>
            </a:pPr>
            <a:r>
              <a:rPr lang="en-US" sz="3400" dirty="0">
                <a:latin typeface="Arial" charset="0"/>
                <a:cs typeface="Arial" charset="0"/>
              </a:rPr>
              <a:t>Patients have the right to privacy while they are in Mercy’s care.</a:t>
            </a:r>
          </a:p>
          <a:p>
            <a:pPr>
              <a:lnSpc>
                <a:spcPct val="120000"/>
              </a:lnSpc>
              <a:defRPr/>
            </a:pPr>
            <a:r>
              <a:rPr lang="en-US" sz="3400" dirty="0">
                <a:latin typeface="Arial" charset="0"/>
                <a:cs typeface="Arial" charset="0"/>
              </a:rPr>
              <a:t>It is the responsibility of </a:t>
            </a:r>
            <a:r>
              <a:rPr lang="en-US" sz="3400" dirty="0">
                <a:solidFill>
                  <a:schemeClr val="accent2">
                    <a:lumMod val="50000"/>
                  </a:schemeClr>
                </a:solidFill>
                <a:latin typeface="Arial" charset="0"/>
                <a:cs typeface="Arial" charset="0"/>
              </a:rPr>
              <a:t>every</a:t>
            </a:r>
            <a:r>
              <a:rPr lang="en-US" sz="3400" dirty="0">
                <a:latin typeface="Arial" charset="0"/>
                <a:cs typeface="Arial" charset="0"/>
              </a:rPr>
              <a:t> person at Mercy, including volunteers, to keep patient information confidential.</a:t>
            </a:r>
          </a:p>
          <a:p>
            <a:pPr>
              <a:lnSpc>
                <a:spcPct val="120000"/>
              </a:lnSpc>
              <a:defRPr/>
            </a:pPr>
            <a:r>
              <a:rPr lang="en-US" sz="3400" dirty="0">
                <a:latin typeface="Arial" charset="0"/>
                <a:cs typeface="Arial" charset="0"/>
              </a:rPr>
              <a:t>A breach of confidentiality is serious and may result in termination of your volunteer </a:t>
            </a:r>
            <a:r>
              <a:rPr lang="en-US" sz="3400" dirty="0" smtClean="0">
                <a:latin typeface="Arial" charset="0"/>
                <a:cs typeface="Arial" charset="0"/>
              </a:rPr>
              <a:t>service and/or legal action. </a:t>
            </a:r>
            <a:endParaRPr lang="en-US" sz="3400" dirty="0">
              <a:latin typeface="Arial" charset="0"/>
              <a:cs typeface="Arial" charset="0"/>
            </a:endParaRPr>
          </a:p>
          <a:p>
            <a:pPr>
              <a:lnSpc>
                <a:spcPct val="120000"/>
              </a:lnSpc>
              <a:defRPr/>
            </a:pPr>
            <a:r>
              <a:rPr lang="en-US" sz="3400" dirty="0">
                <a:latin typeface="Arial" charset="0"/>
                <a:cs typeface="Arial" charset="0"/>
              </a:rPr>
              <a:t>Maintaining confidentiality creates an atmosphere of trust in which a patient is more likely to share information vital to his or her health care.</a:t>
            </a:r>
          </a:p>
          <a:p>
            <a:pPr>
              <a:lnSpc>
                <a:spcPct val="120000"/>
              </a:lnSpc>
              <a:defRPr/>
            </a:pPr>
            <a:r>
              <a:rPr lang="en-US" sz="3400" dirty="0">
                <a:latin typeface="Arial" charset="0"/>
                <a:cs typeface="Arial" charset="0"/>
              </a:rPr>
              <a:t>Do not share any information you learn about a patient including diagnosis, conditions or treatment.</a:t>
            </a:r>
          </a:p>
          <a:p>
            <a:pPr>
              <a:lnSpc>
                <a:spcPct val="120000"/>
              </a:lnSpc>
              <a:defRPr/>
            </a:pPr>
            <a:r>
              <a:rPr lang="en-US" sz="3400" dirty="0">
                <a:latin typeface="Arial" charset="0"/>
                <a:cs typeface="Arial" charset="0"/>
              </a:rPr>
              <a:t>Never question a patient or staff about a patient’s illness.</a:t>
            </a:r>
            <a:endParaRPr lang="en-US" sz="3400" b="1" dirty="0">
              <a:solidFill>
                <a:srgbClr val="0070C0"/>
              </a:solidFill>
              <a:latin typeface="Arial" charset="0"/>
              <a:cs typeface="Arial" charset="0"/>
            </a:endParaRPr>
          </a:p>
          <a:p>
            <a:pPr>
              <a:lnSpc>
                <a:spcPct val="120000"/>
              </a:lnSpc>
              <a:defRPr/>
            </a:pPr>
            <a:r>
              <a:rPr lang="en-US" sz="3400" b="1" dirty="0">
                <a:solidFill>
                  <a:schemeClr val="accent1">
                    <a:lumMod val="50000"/>
                  </a:schemeClr>
                </a:solidFill>
                <a:latin typeface="Arial" charset="0"/>
                <a:cs typeface="Arial" charset="0"/>
              </a:rPr>
              <a:t>Do your part to maintain a patient’s confidentiality.</a:t>
            </a:r>
          </a:p>
          <a:p>
            <a:endParaRPr lang="en-US" dirty="0"/>
          </a:p>
        </p:txBody>
      </p:sp>
    </p:spTree>
    <p:extLst>
      <p:ext uri="{BB962C8B-B14F-4D97-AF65-F5344CB8AC3E}">
        <p14:creationId xmlns:p14="http://schemas.microsoft.com/office/powerpoint/2010/main" val="363861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continued …</a:t>
            </a:r>
            <a:endParaRPr lang="en-US" dirty="0"/>
          </a:p>
        </p:txBody>
      </p:sp>
      <p:sp>
        <p:nvSpPr>
          <p:cNvPr id="3" name="Content Placeholder 2"/>
          <p:cNvSpPr>
            <a:spLocks noGrp="1"/>
          </p:cNvSpPr>
          <p:nvPr>
            <p:ph idx="1"/>
          </p:nvPr>
        </p:nvSpPr>
        <p:spPr>
          <a:xfrm>
            <a:off x="342900" y="1214651"/>
            <a:ext cx="8455914" cy="4690493"/>
          </a:xfrm>
        </p:spPr>
        <p:txBody>
          <a:bodyPr/>
          <a:lstStyle/>
          <a:p>
            <a:pPr>
              <a:lnSpc>
                <a:spcPct val="100000"/>
              </a:lnSpc>
            </a:pPr>
            <a:r>
              <a:rPr lang="en-US" sz="2100" dirty="0">
                <a:latin typeface="Arial" charset="0"/>
                <a:cs typeface="Arial" charset="0"/>
              </a:rPr>
              <a:t>Never talk about a patient in a public area, even if the patient is a family member or friend</a:t>
            </a:r>
            <a:r>
              <a:rPr lang="en-US" sz="2100" dirty="0" smtClean="0">
                <a:latin typeface="Arial" charset="0"/>
                <a:cs typeface="Arial" charset="0"/>
              </a:rPr>
              <a:t>.</a:t>
            </a:r>
          </a:p>
          <a:p>
            <a:pPr>
              <a:lnSpc>
                <a:spcPct val="100000"/>
              </a:lnSpc>
            </a:pPr>
            <a:r>
              <a:rPr lang="en-US" sz="2100" dirty="0" smtClean="0">
                <a:latin typeface="Arial" charset="0"/>
                <a:cs typeface="Arial" charset="0"/>
              </a:rPr>
              <a:t>Never talk about a patient unless to a medical staff on the unit the patient is in, and in regards to the patient’s needs. </a:t>
            </a:r>
            <a:endParaRPr lang="en-US" sz="2100" dirty="0">
              <a:latin typeface="Arial" charset="0"/>
              <a:cs typeface="Arial" charset="0"/>
            </a:endParaRPr>
          </a:p>
          <a:p>
            <a:pPr>
              <a:lnSpc>
                <a:spcPct val="100000"/>
              </a:lnSpc>
            </a:pPr>
            <a:r>
              <a:rPr lang="en-US" sz="2100" dirty="0">
                <a:latin typeface="Arial" charset="0"/>
                <a:cs typeface="Arial" charset="0"/>
              </a:rPr>
              <a:t>If you have access to the </a:t>
            </a:r>
            <a:r>
              <a:rPr lang="en-US" sz="2100" dirty="0" smtClean="0">
                <a:latin typeface="Arial" charset="0"/>
                <a:cs typeface="Arial" charset="0"/>
              </a:rPr>
              <a:t>patient </a:t>
            </a:r>
            <a:r>
              <a:rPr lang="en-US" sz="2100" dirty="0">
                <a:latin typeface="Arial" charset="0"/>
                <a:cs typeface="Arial" charset="0"/>
              </a:rPr>
              <a:t>l</a:t>
            </a:r>
            <a:r>
              <a:rPr lang="en-US" sz="2100" dirty="0" smtClean="0">
                <a:latin typeface="Arial" charset="0"/>
                <a:cs typeface="Arial" charset="0"/>
              </a:rPr>
              <a:t>ocator list </a:t>
            </a:r>
            <a:r>
              <a:rPr lang="en-US" sz="2100" dirty="0">
                <a:latin typeface="Arial" charset="0"/>
                <a:cs typeface="Arial" charset="0"/>
              </a:rPr>
              <a:t>on the computer </a:t>
            </a:r>
            <a:r>
              <a:rPr lang="en-US" sz="2100" dirty="0" smtClean="0">
                <a:latin typeface="Arial" charset="0"/>
                <a:cs typeface="Arial" charset="0"/>
              </a:rPr>
              <a:t>never </a:t>
            </a:r>
            <a:r>
              <a:rPr lang="en-US" sz="2100" dirty="0">
                <a:latin typeface="Arial" charset="0"/>
                <a:cs typeface="Arial" charset="0"/>
              </a:rPr>
              <a:t>look through the list to see if there is someone you know on the </a:t>
            </a:r>
            <a:r>
              <a:rPr lang="en-US" sz="2100" dirty="0" smtClean="0">
                <a:latin typeface="Arial" charset="0"/>
                <a:cs typeface="Arial" charset="0"/>
              </a:rPr>
              <a:t>list and never leave your computer screen unattended. </a:t>
            </a:r>
            <a:endParaRPr lang="en-US" sz="2100" dirty="0">
              <a:latin typeface="Arial" charset="0"/>
              <a:cs typeface="Arial" charset="0"/>
            </a:endParaRPr>
          </a:p>
          <a:p>
            <a:endParaRPr lang="en-US" dirty="0"/>
          </a:p>
        </p:txBody>
      </p:sp>
    </p:spTree>
    <p:extLst>
      <p:ext uri="{BB962C8B-B14F-4D97-AF65-F5344CB8AC3E}">
        <p14:creationId xmlns:p14="http://schemas.microsoft.com/office/powerpoint/2010/main" val="382835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HIPAA? </a:t>
            </a:r>
            <a:endParaRPr lang="en-US" dirty="0"/>
          </a:p>
        </p:txBody>
      </p:sp>
      <p:sp>
        <p:nvSpPr>
          <p:cNvPr id="3" name="Content Placeholder 2"/>
          <p:cNvSpPr>
            <a:spLocks noGrp="1"/>
          </p:cNvSpPr>
          <p:nvPr>
            <p:ph idx="1"/>
          </p:nvPr>
        </p:nvSpPr>
        <p:spPr>
          <a:xfrm>
            <a:off x="342900" y="1415862"/>
            <a:ext cx="8455914" cy="4257270"/>
          </a:xfrm>
        </p:spPr>
        <p:txBody>
          <a:bodyPr>
            <a:normAutofit/>
          </a:bodyPr>
          <a:lstStyle/>
          <a:p>
            <a:pPr>
              <a:lnSpc>
                <a:spcPct val="110000"/>
              </a:lnSpc>
            </a:pPr>
            <a:r>
              <a:rPr lang="en-US" sz="2400" dirty="0">
                <a:latin typeface="Arial" charset="0"/>
                <a:cs typeface="Arial" charset="0"/>
              </a:rPr>
              <a:t>HIPAA stands for Health Insurance Portability and Accountability Act.</a:t>
            </a:r>
          </a:p>
          <a:p>
            <a:pPr>
              <a:lnSpc>
                <a:spcPct val="110000"/>
              </a:lnSpc>
            </a:pPr>
            <a:r>
              <a:rPr lang="en-US" sz="2400" dirty="0">
                <a:latin typeface="Arial" charset="0"/>
                <a:cs typeface="Arial" charset="0"/>
              </a:rPr>
              <a:t>It is a federal regulation that protects a patient’s personal and health information.</a:t>
            </a:r>
          </a:p>
          <a:p>
            <a:pPr>
              <a:lnSpc>
                <a:spcPct val="110000"/>
              </a:lnSpc>
            </a:pPr>
            <a:r>
              <a:rPr lang="en-US" sz="2400" dirty="0">
                <a:latin typeface="Arial" charset="0"/>
                <a:cs typeface="Arial" charset="0"/>
              </a:rPr>
              <a:t>Misusing patient health information has serious penalties.</a:t>
            </a:r>
          </a:p>
          <a:p>
            <a:pPr>
              <a:lnSpc>
                <a:spcPct val="110000"/>
              </a:lnSpc>
            </a:pPr>
            <a:r>
              <a:rPr lang="en-US" sz="2400" dirty="0">
                <a:latin typeface="Arial" charset="0"/>
                <a:cs typeface="Arial" charset="0"/>
              </a:rPr>
              <a:t>If a volunteer would be reported for a breach of confidentiality, the volunteer could be subject to criminal penalties and fines and may be terminated from their volunteer service.</a:t>
            </a:r>
          </a:p>
          <a:p>
            <a:endParaRPr lang="en-US" dirty="0"/>
          </a:p>
        </p:txBody>
      </p:sp>
    </p:spTree>
    <p:extLst>
      <p:ext uri="{BB962C8B-B14F-4D97-AF65-F5344CB8AC3E}">
        <p14:creationId xmlns:p14="http://schemas.microsoft.com/office/powerpoint/2010/main" val="215431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endParaRPr lang="en-US" dirty="0"/>
          </a:p>
        </p:txBody>
      </p:sp>
      <p:sp>
        <p:nvSpPr>
          <p:cNvPr id="3" name="Content Placeholder 2"/>
          <p:cNvSpPr>
            <a:spLocks noGrp="1"/>
          </p:cNvSpPr>
          <p:nvPr>
            <p:ph idx="1"/>
          </p:nvPr>
        </p:nvSpPr>
        <p:spPr>
          <a:xfrm>
            <a:off x="342900" y="1310185"/>
            <a:ext cx="8455914" cy="4594959"/>
          </a:xfrm>
        </p:spPr>
        <p:txBody>
          <a:bodyPr>
            <a:normAutofit/>
          </a:bodyPr>
          <a:lstStyle/>
          <a:p>
            <a:pPr>
              <a:lnSpc>
                <a:spcPct val="120000"/>
              </a:lnSpc>
              <a:defRPr/>
            </a:pPr>
            <a:r>
              <a:rPr lang="en-US" sz="2600" dirty="0">
                <a:latin typeface="Arial" charset="0"/>
                <a:cs typeface="Arial" charset="0"/>
              </a:rPr>
              <a:t>All volunteers must follow department safety rules and use good judgment and common sense while volunteering.</a:t>
            </a:r>
          </a:p>
          <a:p>
            <a:pPr>
              <a:lnSpc>
                <a:spcPct val="120000"/>
              </a:lnSpc>
              <a:defRPr/>
            </a:pPr>
            <a:r>
              <a:rPr lang="en-US" sz="2600" dirty="0">
                <a:latin typeface="Arial" charset="0"/>
                <a:cs typeface="Arial" charset="0"/>
              </a:rPr>
              <a:t>Potential hazards, suspicious or questionable situations and threats, as well as other safety and security issues should be reported immediately.</a:t>
            </a:r>
          </a:p>
          <a:p>
            <a:pPr>
              <a:lnSpc>
                <a:spcPct val="120000"/>
              </a:lnSpc>
              <a:defRPr/>
            </a:pPr>
            <a:r>
              <a:rPr lang="en-US" sz="2600" dirty="0">
                <a:latin typeface="Arial" charset="0"/>
                <a:cs typeface="Arial" charset="0"/>
              </a:rPr>
              <a:t>Safety and Security officers are on duty 24/7.  Please call them if you are in need of assistance with a safety issue</a:t>
            </a:r>
            <a:r>
              <a:rPr lang="en-US" sz="2600" dirty="0" smtClean="0">
                <a:latin typeface="Arial" charset="0"/>
                <a:cs typeface="Arial" charset="0"/>
              </a:rPr>
              <a:t>.</a:t>
            </a:r>
            <a:endParaRPr lang="en-US" sz="2600" dirty="0">
              <a:latin typeface="Arial" charset="0"/>
              <a:cs typeface="Arial" charset="0"/>
            </a:endParaRPr>
          </a:p>
          <a:p>
            <a:endParaRPr lang="en-US" dirty="0"/>
          </a:p>
        </p:txBody>
      </p:sp>
    </p:spTree>
    <p:extLst>
      <p:ext uri="{BB962C8B-B14F-4D97-AF65-F5344CB8AC3E}">
        <p14:creationId xmlns:p14="http://schemas.microsoft.com/office/powerpoint/2010/main" val="2958962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continued …</a:t>
            </a:r>
            <a:endParaRPr lang="en-US" dirty="0"/>
          </a:p>
        </p:txBody>
      </p:sp>
      <p:sp>
        <p:nvSpPr>
          <p:cNvPr id="3" name="Content Placeholder 2"/>
          <p:cNvSpPr>
            <a:spLocks noGrp="1"/>
          </p:cNvSpPr>
          <p:nvPr>
            <p:ph idx="1"/>
          </p:nvPr>
        </p:nvSpPr>
        <p:spPr/>
        <p:txBody>
          <a:bodyPr>
            <a:normAutofit/>
          </a:bodyPr>
          <a:lstStyle/>
          <a:p>
            <a:pPr>
              <a:lnSpc>
                <a:spcPct val="100000"/>
              </a:lnSpc>
            </a:pPr>
            <a:r>
              <a:rPr lang="en-US" sz="2400" dirty="0">
                <a:latin typeface="Arial" charset="0"/>
                <a:cs typeface="Arial" charset="0"/>
              </a:rPr>
              <a:t>The Mercy Hospital Security office telephone is 319-339-3694.  The cell phone number from inside the hospital is 9-319-530-7400.</a:t>
            </a:r>
          </a:p>
          <a:p>
            <a:pPr>
              <a:lnSpc>
                <a:spcPct val="100000"/>
              </a:lnSpc>
            </a:pPr>
            <a:endParaRPr lang="en-US" sz="2400" dirty="0">
              <a:latin typeface="Arial" charset="0"/>
              <a:cs typeface="Arial" charset="0"/>
            </a:endParaRPr>
          </a:p>
          <a:p>
            <a:pPr>
              <a:lnSpc>
                <a:spcPct val="100000"/>
              </a:lnSpc>
            </a:pPr>
            <a:r>
              <a:rPr lang="en-US" sz="2400" dirty="0">
                <a:latin typeface="Arial" charset="0"/>
                <a:cs typeface="Arial" charset="0"/>
              </a:rPr>
              <a:t>To report an internal emergency, call </a:t>
            </a:r>
            <a:r>
              <a:rPr lang="en-US" sz="2400" b="1" u="sng" dirty="0">
                <a:solidFill>
                  <a:srgbClr val="C00000"/>
                </a:solidFill>
                <a:latin typeface="Arial" charset="0"/>
                <a:cs typeface="Arial" charset="0"/>
              </a:rPr>
              <a:t>3911</a:t>
            </a:r>
            <a:r>
              <a:rPr lang="en-US" sz="2400" b="1" dirty="0">
                <a:solidFill>
                  <a:srgbClr val="C00000"/>
                </a:solidFill>
                <a:latin typeface="Arial" charset="0"/>
                <a:cs typeface="Arial" charset="0"/>
              </a:rPr>
              <a:t> </a:t>
            </a:r>
            <a:r>
              <a:rPr lang="en-US" sz="2400" dirty="0">
                <a:latin typeface="Arial" charset="0"/>
                <a:cs typeface="Arial" charset="0"/>
              </a:rPr>
              <a:t>and describe the emergency, and location. You will never get in trouble for calling 3911 if you think there is an emergency, even if the situation is deemed not an emergency later on.</a:t>
            </a:r>
          </a:p>
          <a:p>
            <a:endParaRPr lang="en-US" dirty="0"/>
          </a:p>
        </p:txBody>
      </p:sp>
    </p:spTree>
    <p:extLst>
      <p:ext uri="{BB962C8B-B14F-4D97-AF65-F5344CB8AC3E}">
        <p14:creationId xmlns:p14="http://schemas.microsoft.com/office/powerpoint/2010/main" val="1460624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br>
              <a:rPr lang="en-US" dirty="0" smtClean="0"/>
            </a:br>
            <a:r>
              <a:rPr lang="en-US" dirty="0" smtClean="0"/>
              <a:t>Emergency Codes </a:t>
            </a:r>
            <a:endParaRPr lang="en-US" dirty="0"/>
          </a:p>
        </p:txBody>
      </p:sp>
      <p:sp>
        <p:nvSpPr>
          <p:cNvPr id="3" name="Content Placeholder 2"/>
          <p:cNvSpPr>
            <a:spLocks noGrp="1"/>
          </p:cNvSpPr>
          <p:nvPr>
            <p:ph idx="1"/>
          </p:nvPr>
        </p:nvSpPr>
        <p:spPr/>
        <p:txBody>
          <a:bodyPr/>
          <a:lstStyle/>
          <a:p>
            <a:pPr>
              <a:lnSpc>
                <a:spcPct val="100000"/>
              </a:lnSpc>
            </a:pPr>
            <a:r>
              <a:rPr lang="en-US" sz="2400" dirty="0" smtClean="0">
                <a:latin typeface="Arial" charset="0"/>
                <a:cs typeface="Arial" charset="0"/>
              </a:rPr>
              <a:t>All Mercy emergency codes will be announced using the overhead paging system.</a:t>
            </a:r>
          </a:p>
          <a:p>
            <a:pPr>
              <a:lnSpc>
                <a:spcPct val="100000"/>
              </a:lnSpc>
            </a:pPr>
            <a:r>
              <a:rPr lang="en-US" sz="2400" dirty="0" smtClean="0">
                <a:latin typeface="Arial" charset="0"/>
                <a:cs typeface="Arial" charset="0"/>
              </a:rPr>
              <a:t>All emergency codes start with the words “Attention Please.”  You will then hear the name of the alert, and the location.</a:t>
            </a:r>
          </a:p>
          <a:p>
            <a:pPr>
              <a:lnSpc>
                <a:spcPct val="100000"/>
              </a:lnSpc>
            </a:pPr>
            <a:r>
              <a:rPr lang="en-US" sz="2400" dirty="0" smtClean="0">
                <a:latin typeface="Arial" charset="0"/>
                <a:cs typeface="Arial" charset="0"/>
              </a:rPr>
              <a:t>If you hear the words “Attention Please,” listen carefully so you know what to do.</a:t>
            </a:r>
          </a:p>
          <a:p>
            <a:endParaRPr lang="en-US" dirty="0"/>
          </a:p>
        </p:txBody>
      </p:sp>
    </p:spTree>
    <p:extLst>
      <p:ext uri="{BB962C8B-B14F-4D97-AF65-F5344CB8AC3E}">
        <p14:creationId xmlns:p14="http://schemas.microsoft.com/office/powerpoint/2010/main" val="417921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Fire</a:t>
            </a:r>
            <a:endParaRPr lang="en-US" dirty="0"/>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6300" dirty="0" smtClean="0">
                <a:latin typeface="Arial" charset="0"/>
                <a:cs typeface="Arial" charset="0"/>
              </a:rPr>
              <a:t>Fire or Smoke –The page will be “Attention Please, Fire Alarm, location of fire.”</a:t>
            </a:r>
          </a:p>
          <a:p>
            <a:pPr lvl="1">
              <a:lnSpc>
                <a:spcPct val="120000"/>
              </a:lnSpc>
            </a:pPr>
            <a:r>
              <a:rPr lang="en-US" sz="6300" dirty="0" smtClean="0">
                <a:latin typeface="Arial" charset="0"/>
                <a:cs typeface="Arial" charset="0"/>
              </a:rPr>
              <a:t>Stay away from the location of the fire.</a:t>
            </a:r>
          </a:p>
          <a:p>
            <a:pPr lvl="1">
              <a:lnSpc>
                <a:spcPct val="120000"/>
              </a:lnSpc>
            </a:pPr>
            <a:r>
              <a:rPr lang="en-US" sz="6300" dirty="0" smtClean="0">
                <a:latin typeface="Arial" charset="0"/>
                <a:cs typeface="Arial" charset="0"/>
              </a:rPr>
              <a:t>Fire doors will close but not lock.</a:t>
            </a:r>
          </a:p>
          <a:p>
            <a:pPr lvl="1">
              <a:lnSpc>
                <a:spcPct val="120000"/>
              </a:lnSpc>
            </a:pPr>
            <a:r>
              <a:rPr lang="en-US" sz="6300" dirty="0" smtClean="0">
                <a:latin typeface="Arial" charset="0"/>
                <a:cs typeface="Arial" charset="0"/>
              </a:rPr>
              <a:t>Do not use the elevators.</a:t>
            </a:r>
          </a:p>
          <a:p>
            <a:pPr lvl="1">
              <a:lnSpc>
                <a:spcPct val="120000"/>
              </a:lnSpc>
            </a:pPr>
            <a:r>
              <a:rPr lang="en-US" sz="6300" dirty="0" smtClean="0">
                <a:latin typeface="Arial" charset="0"/>
                <a:cs typeface="Arial" charset="0"/>
              </a:rPr>
              <a:t>Evacuate horizontally.</a:t>
            </a:r>
          </a:p>
          <a:p>
            <a:pPr lvl="1">
              <a:lnSpc>
                <a:spcPct val="120000"/>
              </a:lnSpc>
            </a:pPr>
            <a:r>
              <a:rPr lang="en-US" sz="6300" dirty="0" smtClean="0">
                <a:latin typeface="Arial" charset="0"/>
                <a:cs typeface="Arial" charset="0"/>
              </a:rPr>
              <a:t>Familiarize yourself with the location of the fire extinguishers in your work area.</a:t>
            </a:r>
          </a:p>
          <a:p>
            <a:pPr>
              <a:lnSpc>
                <a:spcPct val="120000"/>
              </a:lnSpc>
            </a:pPr>
            <a:r>
              <a:rPr lang="en-US" sz="6300" dirty="0" smtClean="0">
                <a:latin typeface="Arial" charset="0"/>
                <a:cs typeface="Arial" charset="0"/>
              </a:rPr>
              <a:t>If you need to use a fire extinguisher, remember PASS:</a:t>
            </a:r>
          </a:p>
          <a:p>
            <a:pPr lvl="1">
              <a:lnSpc>
                <a:spcPct val="120000"/>
              </a:lnSpc>
            </a:pPr>
            <a:r>
              <a:rPr lang="en-US" sz="6300" dirty="0" smtClean="0">
                <a:latin typeface="Arial" charset="0"/>
                <a:cs typeface="Arial" charset="0"/>
              </a:rPr>
              <a:t>Pull the pin</a:t>
            </a:r>
          </a:p>
          <a:p>
            <a:pPr lvl="1">
              <a:lnSpc>
                <a:spcPct val="120000"/>
              </a:lnSpc>
            </a:pPr>
            <a:r>
              <a:rPr lang="en-US" sz="6300" dirty="0" smtClean="0">
                <a:latin typeface="Arial" charset="0"/>
                <a:cs typeface="Arial" charset="0"/>
              </a:rPr>
              <a:t>Aim the extinguisher at the base of the fire</a:t>
            </a:r>
          </a:p>
          <a:p>
            <a:pPr lvl="1">
              <a:lnSpc>
                <a:spcPct val="120000"/>
              </a:lnSpc>
            </a:pPr>
            <a:r>
              <a:rPr lang="en-US" sz="6300" dirty="0" smtClean="0">
                <a:latin typeface="Arial" charset="0"/>
                <a:cs typeface="Arial" charset="0"/>
              </a:rPr>
              <a:t>Squeeze the handle</a:t>
            </a:r>
          </a:p>
          <a:p>
            <a:pPr lvl="1">
              <a:lnSpc>
                <a:spcPct val="120000"/>
              </a:lnSpc>
            </a:pPr>
            <a:r>
              <a:rPr lang="en-US" sz="6300" dirty="0" smtClean="0">
                <a:latin typeface="Arial" charset="0"/>
                <a:cs typeface="Arial" charset="0"/>
              </a:rPr>
              <a:t>Sweep from side to side</a:t>
            </a:r>
          </a:p>
          <a:p>
            <a:endParaRPr lang="en-US" dirty="0"/>
          </a:p>
        </p:txBody>
      </p:sp>
    </p:spTree>
    <p:extLst>
      <p:ext uri="{BB962C8B-B14F-4D97-AF65-F5344CB8AC3E}">
        <p14:creationId xmlns:p14="http://schemas.microsoft.com/office/powerpoint/2010/main" val="1340196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Tornado </a:t>
            </a:r>
            <a:endParaRPr lang="en-US" dirty="0"/>
          </a:p>
        </p:txBody>
      </p:sp>
      <p:sp>
        <p:nvSpPr>
          <p:cNvPr id="3" name="Content Placeholder 2"/>
          <p:cNvSpPr>
            <a:spLocks noGrp="1"/>
          </p:cNvSpPr>
          <p:nvPr>
            <p:ph idx="1"/>
          </p:nvPr>
        </p:nvSpPr>
        <p:spPr>
          <a:xfrm>
            <a:off x="370195" y="1456804"/>
            <a:ext cx="8455914" cy="4616449"/>
          </a:xfrm>
        </p:spPr>
        <p:txBody>
          <a:bodyPr>
            <a:noAutofit/>
          </a:bodyPr>
          <a:lstStyle/>
          <a:p>
            <a:pPr>
              <a:lnSpc>
                <a:spcPct val="120000"/>
              </a:lnSpc>
            </a:pPr>
            <a:r>
              <a:rPr lang="en-US" sz="1700" dirty="0">
                <a:latin typeface="Arial" charset="0"/>
                <a:cs typeface="Arial" charset="0"/>
              </a:rPr>
              <a:t>Tornado </a:t>
            </a:r>
            <a:r>
              <a:rPr lang="en-US" sz="1700" dirty="0" smtClean="0">
                <a:latin typeface="Arial" charset="0"/>
                <a:cs typeface="Arial" charset="0"/>
              </a:rPr>
              <a:t>Warning / Watch </a:t>
            </a:r>
            <a:r>
              <a:rPr lang="en-US" sz="1700" dirty="0">
                <a:latin typeface="Arial" charset="0"/>
                <a:cs typeface="Arial" charset="0"/>
              </a:rPr>
              <a:t>-  You will hear an overhead page that says “Attention Please, the National Weather Service has issued a tornado </a:t>
            </a:r>
            <a:r>
              <a:rPr lang="en-US" sz="1700" dirty="0" smtClean="0">
                <a:latin typeface="Arial" charset="0"/>
                <a:cs typeface="Arial" charset="0"/>
              </a:rPr>
              <a:t>warning / watch </a:t>
            </a:r>
            <a:r>
              <a:rPr lang="en-US" sz="1700" dirty="0">
                <a:latin typeface="Arial" charset="0"/>
                <a:cs typeface="Arial" charset="0"/>
              </a:rPr>
              <a:t>for the Johnson County </a:t>
            </a:r>
            <a:r>
              <a:rPr lang="en-US" sz="1700" dirty="0" smtClean="0">
                <a:latin typeface="Arial" charset="0"/>
                <a:cs typeface="Arial" charset="0"/>
              </a:rPr>
              <a:t>area.</a:t>
            </a:r>
            <a:endParaRPr lang="en-US" sz="1700" dirty="0">
              <a:latin typeface="Arial" charset="0"/>
              <a:cs typeface="Arial" charset="0"/>
            </a:endParaRPr>
          </a:p>
          <a:p>
            <a:pPr marL="0" lvl="1" indent="0">
              <a:lnSpc>
                <a:spcPct val="120000"/>
              </a:lnSpc>
              <a:buNone/>
            </a:pPr>
            <a:r>
              <a:rPr lang="en-US" sz="1700" dirty="0">
                <a:latin typeface="Arial" charset="0"/>
                <a:cs typeface="Arial" charset="0"/>
              </a:rPr>
              <a:t>Do not leave the building.  Take shelter in the inside corridors.</a:t>
            </a:r>
          </a:p>
          <a:p>
            <a:pPr marL="0" lvl="1" indent="0">
              <a:lnSpc>
                <a:spcPct val="120000"/>
              </a:lnSpc>
              <a:buNone/>
            </a:pPr>
            <a:r>
              <a:rPr lang="en-US" sz="1700" dirty="0">
                <a:latin typeface="Arial" charset="0"/>
                <a:cs typeface="Arial" charset="0"/>
              </a:rPr>
              <a:t>Volunteers in the Gift Shop or </a:t>
            </a:r>
            <a:r>
              <a:rPr lang="en-US" sz="1700" dirty="0" smtClean="0">
                <a:latin typeface="Arial" charset="0"/>
                <a:cs typeface="Arial" charset="0"/>
              </a:rPr>
              <a:t>Visitor Screening will </a:t>
            </a:r>
            <a:r>
              <a:rPr lang="en-US" sz="1700" dirty="0">
                <a:latin typeface="Arial" charset="0"/>
                <a:cs typeface="Arial" charset="0"/>
              </a:rPr>
              <a:t>need to evacuate the area and move to the Radiology area</a:t>
            </a:r>
            <a:r>
              <a:rPr lang="en-US" sz="1700" dirty="0" smtClean="0">
                <a:latin typeface="Arial" charset="0"/>
                <a:cs typeface="Arial" charset="0"/>
              </a:rPr>
              <a:t>.</a:t>
            </a:r>
          </a:p>
          <a:p>
            <a:pPr marL="0" lvl="1" indent="0">
              <a:lnSpc>
                <a:spcPct val="120000"/>
              </a:lnSpc>
              <a:buNone/>
            </a:pPr>
            <a:r>
              <a:rPr lang="en-US" sz="1700" dirty="0">
                <a:latin typeface="Arial" charset="0"/>
                <a:cs typeface="Arial" charset="0"/>
              </a:rPr>
              <a:t>Volunteers in Guest Lodging will need to go door to door to alert the guests to take shelter in the stairwell or other safe place</a:t>
            </a:r>
            <a:r>
              <a:rPr lang="en-US" sz="1700" dirty="0" smtClean="0">
                <a:latin typeface="Arial" charset="0"/>
                <a:cs typeface="Arial" charset="0"/>
              </a:rPr>
              <a:t>.</a:t>
            </a:r>
          </a:p>
          <a:p>
            <a:pPr marL="0" lvl="1" indent="0">
              <a:lnSpc>
                <a:spcPct val="120000"/>
              </a:lnSpc>
              <a:buNone/>
            </a:pPr>
            <a:endParaRPr lang="en-US" sz="1700" dirty="0">
              <a:latin typeface="Arial" charset="0"/>
              <a:cs typeface="Arial" charset="0"/>
            </a:endParaRPr>
          </a:p>
          <a:p>
            <a:pPr marL="0" lvl="1" indent="0">
              <a:lnSpc>
                <a:spcPct val="120000"/>
              </a:lnSpc>
              <a:buNone/>
            </a:pPr>
            <a:r>
              <a:rPr lang="en-US" sz="1700" dirty="0" smtClean="0">
                <a:latin typeface="Arial" charset="0"/>
                <a:cs typeface="Arial" charset="0"/>
              </a:rPr>
              <a:t>Volunteers need to reference posted Tornado safety signs posted in the building. Stay away from windows / glass / sharp objects. </a:t>
            </a:r>
            <a:endParaRPr lang="en-US" sz="3000" dirty="0">
              <a:latin typeface="Arial" charset="0"/>
              <a:cs typeface="Arial" charset="0"/>
            </a:endParaRPr>
          </a:p>
        </p:txBody>
      </p:sp>
    </p:spTree>
    <p:extLst>
      <p:ext uri="{BB962C8B-B14F-4D97-AF65-F5344CB8AC3E}">
        <p14:creationId xmlns:p14="http://schemas.microsoft.com/office/powerpoint/2010/main" val="194471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Volunteer Program </a:t>
            </a:r>
            <a:endParaRPr lang="en-US" dirty="0"/>
          </a:p>
        </p:txBody>
      </p:sp>
      <p:sp>
        <p:nvSpPr>
          <p:cNvPr id="3" name="Content Placeholder 2"/>
          <p:cNvSpPr>
            <a:spLocks noGrp="1"/>
          </p:cNvSpPr>
          <p:nvPr>
            <p:ph idx="1"/>
          </p:nvPr>
        </p:nvSpPr>
        <p:spPr>
          <a:xfrm>
            <a:off x="150125" y="1347623"/>
            <a:ext cx="8707272" cy="4452676"/>
          </a:xfrm>
        </p:spPr>
        <p:txBody>
          <a:bodyPr>
            <a:normAutofit fontScale="92500" lnSpcReduction="20000"/>
          </a:bodyPr>
          <a:lstStyle/>
          <a:p>
            <a:pPr marL="109728">
              <a:lnSpc>
                <a:spcPct val="110000"/>
              </a:lnSpc>
              <a:defRPr/>
            </a:pPr>
            <a:r>
              <a:rPr lang="en-US" sz="2600" dirty="0">
                <a:latin typeface="Arial" pitchFamily="34" charset="0"/>
                <a:cs typeface="Arial" pitchFamily="34" charset="0"/>
              </a:rPr>
              <a:t>The Volunteer Office is located on 2</a:t>
            </a:r>
            <a:r>
              <a:rPr lang="en-US" sz="2600" baseline="30000" dirty="0">
                <a:latin typeface="Arial" pitchFamily="34" charset="0"/>
                <a:cs typeface="Arial" pitchFamily="34" charset="0"/>
              </a:rPr>
              <a:t>nd</a:t>
            </a:r>
            <a:r>
              <a:rPr lang="en-US" sz="2600" dirty="0">
                <a:latin typeface="Arial" pitchFamily="34" charset="0"/>
                <a:cs typeface="Arial" pitchFamily="34" charset="0"/>
              </a:rPr>
              <a:t> floor of Mercy </a:t>
            </a:r>
            <a:r>
              <a:rPr lang="en-US" sz="2600" dirty="0" smtClean="0">
                <a:latin typeface="Arial" pitchFamily="34" charset="0"/>
                <a:cs typeface="Arial" pitchFamily="34" charset="0"/>
              </a:rPr>
              <a:t>North. </a:t>
            </a:r>
          </a:p>
          <a:p>
            <a:pPr marL="109728">
              <a:lnSpc>
                <a:spcPct val="110000"/>
              </a:lnSpc>
              <a:defRPr/>
            </a:pPr>
            <a:r>
              <a:rPr lang="en-US" sz="2600" dirty="0" smtClean="0">
                <a:latin typeface="Arial" pitchFamily="34" charset="0"/>
                <a:cs typeface="Arial" pitchFamily="34" charset="0"/>
              </a:rPr>
              <a:t>500 </a:t>
            </a:r>
            <a:r>
              <a:rPr lang="en-US" sz="2600" dirty="0">
                <a:latin typeface="Arial" pitchFamily="34" charset="0"/>
                <a:cs typeface="Arial" pitchFamily="34" charset="0"/>
              </a:rPr>
              <a:t>E Market St</a:t>
            </a:r>
            <a:r>
              <a:rPr lang="en-US" sz="2600" dirty="0" smtClean="0">
                <a:latin typeface="Arial" pitchFamily="34" charset="0"/>
                <a:cs typeface="Arial" pitchFamily="34" charset="0"/>
              </a:rPr>
              <a:t>. Iowa City, IA 52245</a:t>
            </a:r>
            <a:endParaRPr lang="en-US" sz="2600" dirty="0">
              <a:latin typeface="Arial" pitchFamily="34" charset="0"/>
              <a:cs typeface="Arial" pitchFamily="34" charset="0"/>
            </a:endParaRPr>
          </a:p>
          <a:p>
            <a:pPr marL="109728">
              <a:lnSpc>
                <a:spcPct val="110000"/>
              </a:lnSpc>
              <a:defRPr/>
            </a:pPr>
            <a:endParaRPr lang="en-US" sz="2600" dirty="0" smtClean="0">
              <a:latin typeface="Arial" pitchFamily="34" charset="0"/>
              <a:cs typeface="Arial" pitchFamily="34" charset="0"/>
            </a:endParaRPr>
          </a:p>
          <a:p>
            <a:pPr marL="109728">
              <a:lnSpc>
                <a:spcPct val="110000"/>
              </a:lnSpc>
              <a:defRPr/>
            </a:pPr>
            <a:r>
              <a:rPr lang="en-US" sz="2600" dirty="0" smtClean="0">
                <a:latin typeface="Arial" pitchFamily="34" charset="0"/>
                <a:cs typeface="Arial" pitchFamily="34" charset="0"/>
              </a:rPr>
              <a:t>Office </a:t>
            </a:r>
            <a:r>
              <a:rPr lang="en-US" sz="2600" dirty="0">
                <a:latin typeface="Arial" pitchFamily="34" charset="0"/>
                <a:cs typeface="Arial" pitchFamily="34" charset="0"/>
              </a:rPr>
              <a:t>hours are from 8 a.m. – 4:30 p.m. Monday -</a:t>
            </a:r>
            <a:r>
              <a:rPr lang="en-US" sz="2600" dirty="0" smtClean="0">
                <a:latin typeface="Arial" pitchFamily="34" charset="0"/>
                <a:cs typeface="Arial" pitchFamily="34" charset="0"/>
              </a:rPr>
              <a:t> </a:t>
            </a:r>
            <a:r>
              <a:rPr lang="en-US" sz="2600" dirty="0">
                <a:latin typeface="Arial" pitchFamily="34" charset="0"/>
                <a:cs typeface="Arial" pitchFamily="34" charset="0"/>
              </a:rPr>
              <a:t>Friday</a:t>
            </a:r>
            <a:r>
              <a:rPr lang="en-US" sz="2600" dirty="0" smtClean="0">
                <a:latin typeface="Arial" pitchFamily="34" charset="0"/>
                <a:cs typeface="Arial" pitchFamily="34" charset="0"/>
              </a:rPr>
              <a:t>. </a:t>
            </a:r>
          </a:p>
          <a:p>
            <a:pPr marL="109728">
              <a:lnSpc>
                <a:spcPct val="110000"/>
              </a:lnSpc>
              <a:defRPr/>
            </a:pPr>
            <a:r>
              <a:rPr lang="en-US" sz="2600" dirty="0" smtClean="0">
                <a:latin typeface="Arial" pitchFamily="34" charset="0"/>
                <a:cs typeface="Arial" pitchFamily="34" charset="0"/>
              </a:rPr>
              <a:t>Closed on holidays. </a:t>
            </a:r>
          </a:p>
          <a:p>
            <a:pPr marL="109728">
              <a:lnSpc>
                <a:spcPct val="110000"/>
              </a:lnSpc>
              <a:defRPr/>
            </a:pPr>
            <a:endParaRPr lang="en-US" sz="2600" dirty="0">
              <a:latin typeface="Arial" pitchFamily="34" charset="0"/>
              <a:cs typeface="Arial" pitchFamily="34" charset="0"/>
            </a:endParaRPr>
          </a:p>
          <a:p>
            <a:pPr marL="109728">
              <a:lnSpc>
                <a:spcPct val="110000"/>
              </a:lnSpc>
              <a:defRPr/>
            </a:pPr>
            <a:r>
              <a:rPr lang="en-US" sz="2600" dirty="0">
                <a:latin typeface="Arial" pitchFamily="34" charset="0"/>
                <a:cs typeface="Arial" pitchFamily="34" charset="0"/>
              </a:rPr>
              <a:t>If you need to reach the Volunteer Services Manager, please call 319-339-3659 or </a:t>
            </a:r>
            <a:r>
              <a:rPr lang="en-US" sz="2600" dirty="0" smtClean="0">
                <a:latin typeface="Arial" pitchFamily="34" charset="0"/>
                <a:cs typeface="Arial" pitchFamily="34" charset="0"/>
              </a:rPr>
              <a:t>email </a:t>
            </a:r>
            <a:r>
              <a:rPr lang="en-US" sz="2600" dirty="0" smtClean="0">
                <a:latin typeface="Arial" pitchFamily="34" charset="0"/>
                <a:cs typeface="Arial" pitchFamily="34" charset="0"/>
                <a:hlinkClick r:id="rId2"/>
              </a:rPr>
              <a:t>jenna.maxson@mercyic.org</a:t>
            </a:r>
            <a:r>
              <a:rPr lang="en-US" sz="2600" dirty="0" smtClean="0">
                <a:latin typeface="Arial" pitchFamily="34" charset="0"/>
                <a:cs typeface="Arial" pitchFamily="34" charset="0"/>
              </a:rPr>
              <a:t>.</a:t>
            </a:r>
          </a:p>
          <a:p>
            <a:pPr marL="109728">
              <a:lnSpc>
                <a:spcPct val="110000"/>
              </a:lnSpc>
              <a:defRPr/>
            </a:pPr>
            <a:endParaRPr lang="en-US" sz="2600" dirty="0" smtClean="0">
              <a:latin typeface="Arial" pitchFamily="34" charset="0"/>
              <a:cs typeface="Arial" pitchFamily="34" charset="0"/>
            </a:endParaRPr>
          </a:p>
          <a:p>
            <a:pPr marL="109728">
              <a:lnSpc>
                <a:spcPct val="110000"/>
              </a:lnSpc>
              <a:defRPr/>
            </a:pPr>
            <a:r>
              <a:rPr lang="en-US" sz="2600" dirty="0" smtClean="0">
                <a:latin typeface="Arial" pitchFamily="34" charset="0"/>
                <a:cs typeface="Arial" pitchFamily="34" charset="0"/>
              </a:rPr>
              <a:t>Communications preferred by email or phone at this time. </a:t>
            </a:r>
            <a:endParaRPr lang="en-US" sz="26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137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Emergency Operations</a:t>
            </a:r>
            <a:endParaRPr lang="en-US" dirty="0"/>
          </a:p>
        </p:txBody>
      </p:sp>
      <p:sp>
        <p:nvSpPr>
          <p:cNvPr id="3" name="Content Placeholder 2"/>
          <p:cNvSpPr>
            <a:spLocks noGrp="1"/>
          </p:cNvSpPr>
          <p:nvPr>
            <p:ph idx="1"/>
          </p:nvPr>
        </p:nvSpPr>
        <p:spPr/>
        <p:txBody>
          <a:bodyPr>
            <a:normAutofit/>
          </a:bodyPr>
          <a:lstStyle/>
          <a:p>
            <a:pPr>
              <a:lnSpc>
                <a:spcPct val="100000"/>
              </a:lnSpc>
            </a:pPr>
            <a:r>
              <a:rPr lang="en-US" sz="1700" dirty="0">
                <a:latin typeface="Arial" charset="0"/>
                <a:cs typeface="Arial" charset="0"/>
              </a:rPr>
              <a:t>Emergency Operations - The page would be “Attention Please, Emergency Operations Team”</a:t>
            </a:r>
          </a:p>
          <a:p>
            <a:pPr marL="0" lvl="1" indent="0">
              <a:lnSpc>
                <a:spcPct val="100000"/>
              </a:lnSpc>
              <a:buNone/>
            </a:pPr>
            <a:r>
              <a:rPr lang="en-US" sz="1700" dirty="0">
                <a:latin typeface="Arial" charset="0"/>
                <a:cs typeface="Arial" charset="0"/>
              </a:rPr>
              <a:t>This code indicates that something has happened in our community and we have the potential to get a large number of patients in a short period of time.</a:t>
            </a:r>
          </a:p>
          <a:p>
            <a:pPr marL="0" lvl="1" indent="0">
              <a:lnSpc>
                <a:spcPct val="100000"/>
              </a:lnSpc>
              <a:buNone/>
            </a:pPr>
            <a:r>
              <a:rPr lang="en-US" sz="1700" dirty="0">
                <a:latin typeface="Arial" charset="0"/>
                <a:cs typeface="Arial" charset="0"/>
              </a:rPr>
              <a:t>Stay in your area if you are needed in your area.  If not needed, report to the labor pool in the Community Relations office.</a:t>
            </a:r>
          </a:p>
          <a:p>
            <a:endParaRPr lang="en-US" dirty="0"/>
          </a:p>
        </p:txBody>
      </p:sp>
    </p:spTree>
    <p:extLst>
      <p:ext uri="{BB962C8B-B14F-4D97-AF65-F5344CB8AC3E}">
        <p14:creationId xmlns:p14="http://schemas.microsoft.com/office/powerpoint/2010/main" val="29972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Medical Emergency</a:t>
            </a:r>
            <a:endParaRPr lang="en-US" dirty="0"/>
          </a:p>
        </p:txBody>
      </p:sp>
      <p:sp>
        <p:nvSpPr>
          <p:cNvPr id="3" name="Content Placeholder 2"/>
          <p:cNvSpPr>
            <a:spLocks noGrp="1"/>
          </p:cNvSpPr>
          <p:nvPr>
            <p:ph idx="1"/>
          </p:nvPr>
        </p:nvSpPr>
        <p:spPr/>
        <p:txBody>
          <a:bodyPr>
            <a:normAutofit/>
          </a:bodyPr>
          <a:lstStyle/>
          <a:p>
            <a:pPr>
              <a:lnSpc>
                <a:spcPct val="110000"/>
              </a:lnSpc>
            </a:pPr>
            <a:r>
              <a:rPr lang="en-US" sz="1800" dirty="0">
                <a:latin typeface="Arial" charset="0"/>
                <a:cs typeface="Arial" charset="0"/>
              </a:rPr>
              <a:t>Medical Emergency - The page would be “Attention Please, medical emergency, location.”</a:t>
            </a:r>
          </a:p>
          <a:p>
            <a:pPr marL="0" lvl="1" indent="0">
              <a:lnSpc>
                <a:spcPct val="110000"/>
              </a:lnSpc>
              <a:buNone/>
            </a:pPr>
            <a:r>
              <a:rPr lang="en-US" sz="1800" dirty="0">
                <a:latin typeface="Arial" charset="0"/>
                <a:cs typeface="Arial" charset="0"/>
              </a:rPr>
              <a:t>Volunteers do not have a direct role in this emergency. It typically indicates a patient or visitors is suspected of having cardiac and/or respiratory arrest.</a:t>
            </a:r>
          </a:p>
          <a:p>
            <a:pPr marL="0" lvl="1" indent="0">
              <a:lnSpc>
                <a:spcPct val="110000"/>
              </a:lnSpc>
              <a:buNone/>
            </a:pPr>
            <a:r>
              <a:rPr lang="en-US" sz="1800" dirty="0">
                <a:latin typeface="Arial" charset="0"/>
                <a:cs typeface="Arial" charset="0"/>
              </a:rPr>
              <a:t>Watch out for staff who are running to assist this patient.</a:t>
            </a:r>
          </a:p>
          <a:p>
            <a:pPr marL="0" lvl="1" indent="0">
              <a:lnSpc>
                <a:spcPct val="110000"/>
              </a:lnSpc>
              <a:buNone/>
            </a:pPr>
            <a:r>
              <a:rPr lang="en-US" sz="1800" dirty="0">
                <a:latin typeface="Arial" charset="0"/>
                <a:cs typeface="Arial" charset="0"/>
              </a:rPr>
              <a:t>Move obstacles such as wheelchairs or carts out of the way of running personnel.</a:t>
            </a:r>
          </a:p>
          <a:p>
            <a:endParaRPr lang="en-US" dirty="0"/>
          </a:p>
        </p:txBody>
      </p:sp>
    </p:spTree>
    <p:extLst>
      <p:ext uri="{BB962C8B-B14F-4D97-AF65-F5344CB8AC3E}">
        <p14:creationId xmlns:p14="http://schemas.microsoft.com/office/powerpoint/2010/main" val="153605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Aggressive Person</a:t>
            </a:r>
            <a:endParaRPr lang="en-US" dirty="0"/>
          </a:p>
        </p:txBody>
      </p:sp>
      <p:sp>
        <p:nvSpPr>
          <p:cNvPr id="3" name="Content Placeholder 2"/>
          <p:cNvSpPr>
            <a:spLocks noGrp="1"/>
          </p:cNvSpPr>
          <p:nvPr>
            <p:ph idx="1"/>
          </p:nvPr>
        </p:nvSpPr>
        <p:spPr/>
        <p:txBody>
          <a:bodyPr/>
          <a:lstStyle/>
          <a:p>
            <a:pPr>
              <a:lnSpc>
                <a:spcPct val="100000"/>
              </a:lnSpc>
            </a:pPr>
            <a:r>
              <a:rPr lang="en-US" sz="1700" dirty="0">
                <a:latin typeface="Arial" charset="0"/>
                <a:cs typeface="Arial" charset="0"/>
              </a:rPr>
              <a:t>Aggressive Person - The page would be “Attention please, Aggressive Person, location.” </a:t>
            </a:r>
          </a:p>
          <a:p>
            <a:pPr marL="0" lvl="1" indent="0">
              <a:lnSpc>
                <a:spcPct val="100000"/>
              </a:lnSpc>
              <a:buNone/>
            </a:pPr>
            <a:r>
              <a:rPr lang="en-US" sz="1700" dirty="0">
                <a:latin typeface="Arial" charset="0"/>
                <a:cs typeface="Arial" charset="0"/>
              </a:rPr>
              <a:t>Stay away from this area.</a:t>
            </a:r>
          </a:p>
          <a:p>
            <a:pPr marL="0" lvl="1" indent="0">
              <a:lnSpc>
                <a:spcPct val="100000"/>
              </a:lnSpc>
              <a:buNone/>
            </a:pPr>
            <a:r>
              <a:rPr lang="en-US" sz="1700" dirty="0">
                <a:latin typeface="Arial" charset="0"/>
                <a:cs typeface="Arial" charset="0"/>
              </a:rPr>
              <a:t>If the incident is occurring in your area, close patient doors, and move to a safe place away from the incident.</a:t>
            </a:r>
          </a:p>
          <a:p>
            <a:pPr marL="0" lvl="1" indent="0">
              <a:lnSpc>
                <a:spcPct val="100000"/>
              </a:lnSpc>
              <a:buNone/>
            </a:pPr>
            <a:r>
              <a:rPr lang="en-US" sz="1700" dirty="0">
                <a:latin typeface="Arial" charset="0"/>
                <a:cs typeface="Arial" charset="0"/>
              </a:rPr>
              <a:t>Do not become involved in this situation.</a:t>
            </a:r>
          </a:p>
          <a:p>
            <a:endParaRPr lang="en-US" dirty="0"/>
          </a:p>
        </p:txBody>
      </p:sp>
    </p:spTree>
    <p:extLst>
      <p:ext uri="{BB962C8B-B14F-4D97-AF65-F5344CB8AC3E}">
        <p14:creationId xmlns:p14="http://schemas.microsoft.com/office/powerpoint/2010/main" val="18759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Emergency Codes – Active Violence </a:t>
            </a:r>
            <a:endParaRPr lang="en-US" dirty="0"/>
          </a:p>
        </p:txBody>
      </p:sp>
      <p:sp>
        <p:nvSpPr>
          <p:cNvPr id="3" name="Content Placeholder 2"/>
          <p:cNvSpPr>
            <a:spLocks noGrp="1"/>
          </p:cNvSpPr>
          <p:nvPr>
            <p:ph idx="1"/>
          </p:nvPr>
        </p:nvSpPr>
        <p:spPr/>
        <p:txBody>
          <a:bodyPr/>
          <a:lstStyle/>
          <a:p>
            <a:pPr marL="109728">
              <a:lnSpc>
                <a:spcPct val="100000"/>
              </a:lnSpc>
              <a:defRPr/>
            </a:pPr>
            <a:r>
              <a:rPr lang="en-US" sz="1700" dirty="0">
                <a:latin typeface="Arial" pitchFamily="34" charset="0"/>
                <a:cs typeface="Arial" pitchFamily="34" charset="0"/>
              </a:rPr>
              <a:t>Active Violence – The page would be “Attention please, Active Violence, location.”</a:t>
            </a:r>
          </a:p>
          <a:p>
            <a:pPr marL="365760" indent="-256032">
              <a:lnSpc>
                <a:spcPct val="100000"/>
              </a:lnSpc>
              <a:buFont typeface="Wingdings 3"/>
              <a:buChar char=""/>
              <a:defRPr/>
            </a:pPr>
            <a:endParaRPr lang="en-US" sz="1700" dirty="0">
              <a:latin typeface="Arial" pitchFamily="34" charset="0"/>
              <a:cs typeface="Arial" pitchFamily="34" charset="0"/>
            </a:endParaRPr>
          </a:p>
          <a:p>
            <a:pPr>
              <a:lnSpc>
                <a:spcPct val="100000"/>
              </a:lnSpc>
              <a:defRPr/>
            </a:pPr>
            <a:r>
              <a:rPr lang="en-US" sz="1700" dirty="0">
                <a:latin typeface="Arial" pitchFamily="34" charset="0"/>
                <a:cs typeface="Arial" pitchFamily="34" charset="0"/>
              </a:rPr>
              <a:t>Person using or brandishing a weapon, ALICE (Alert, Lockdown, Inform, Counter, Evacuate) can be used. Volunteers are not required to attend ALICE training, but they are offered, free of charge, and count towards volunteer hours. </a:t>
            </a:r>
          </a:p>
          <a:p>
            <a:endParaRPr lang="en-US" dirty="0"/>
          </a:p>
        </p:txBody>
      </p:sp>
    </p:spTree>
    <p:extLst>
      <p:ext uri="{BB962C8B-B14F-4D97-AF65-F5344CB8AC3E}">
        <p14:creationId xmlns:p14="http://schemas.microsoft.com/office/powerpoint/2010/main" val="1042834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br>
              <a:rPr lang="en-US" dirty="0" smtClean="0"/>
            </a:br>
            <a:r>
              <a:rPr lang="en-US" dirty="0" smtClean="0"/>
              <a:t>Emergency Code – Missing Child </a:t>
            </a:r>
            <a:endParaRPr lang="en-US" dirty="0"/>
          </a:p>
        </p:txBody>
      </p:sp>
      <p:sp>
        <p:nvSpPr>
          <p:cNvPr id="3" name="Content Placeholder 2"/>
          <p:cNvSpPr>
            <a:spLocks noGrp="1"/>
          </p:cNvSpPr>
          <p:nvPr>
            <p:ph idx="1"/>
          </p:nvPr>
        </p:nvSpPr>
        <p:spPr>
          <a:xfrm>
            <a:off x="342900" y="1647874"/>
            <a:ext cx="8455914" cy="4411732"/>
          </a:xfrm>
        </p:spPr>
        <p:txBody>
          <a:bodyPr>
            <a:normAutofit fontScale="32500" lnSpcReduction="20000"/>
          </a:bodyPr>
          <a:lstStyle/>
          <a:p>
            <a:pPr marL="109728">
              <a:lnSpc>
                <a:spcPct val="120000"/>
              </a:lnSpc>
              <a:defRPr/>
            </a:pPr>
            <a:r>
              <a:rPr lang="en-US" sz="5200" dirty="0" smtClean="0">
                <a:latin typeface="Arial" pitchFamily="34" charset="0"/>
                <a:cs typeface="Arial" pitchFamily="34" charset="0"/>
              </a:rPr>
              <a:t>Infant </a:t>
            </a:r>
            <a:r>
              <a:rPr lang="en-US" sz="5200" dirty="0">
                <a:latin typeface="Arial" pitchFamily="34" charset="0"/>
                <a:cs typeface="Arial" pitchFamily="34" charset="0"/>
              </a:rPr>
              <a:t>or Child Abduction – “Attention Please, missing child, and location.” Be aware of anyone suspicious.  This could include a person who is carrying a child or large bag big enough to conceal an infant, or anyone walking quickly or running towards an exit. </a:t>
            </a:r>
          </a:p>
          <a:p>
            <a:pPr>
              <a:lnSpc>
                <a:spcPct val="120000"/>
              </a:lnSpc>
              <a:defRPr/>
            </a:pPr>
            <a:r>
              <a:rPr lang="en-US" sz="5200" b="1" dirty="0">
                <a:latin typeface="Arial" pitchFamily="34" charset="0"/>
                <a:cs typeface="Arial" pitchFamily="34" charset="0"/>
              </a:rPr>
              <a:t>Call the hospital operator (“0”) to report what you are witnessing and the location of a suspicious person right away</a:t>
            </a:r>
            <a:r>
              <a:rPr lang="en-US" sz="5200" b="1" dirty="0" smtClean="0">
                <a:latin typeface="Arial" pitchFamily="34" charset="0"/>
                <a:cs typeface="Arial" pitchFamily="34" charset="0"/>
              </a:rPr>
              <a:t>.</a:t>
            </a:r>
            <a:endParaRPr lang="en-US" sz="5200" dirty="0">
              <a:latin typeface="Arial" pitchFamily="34" charset="0"/>
              <a:cs typeface="Arial" pitchFamily="34" charset="0"/>
            </a:endParaRPr>
          </a:p>
          <a:p>
            <a:pPr>
              <a:lnSpc>
                <a:spcPct val="120000"/>
              </a:lnSpc>
              <a:defRPr/>
            </a:pPr>
            <a:r>
              <a:rPr lang="en-US" sz="5200" dirty="0">
                <a:latin typeface="Arial" pitchFamily="34" charset="0"/>
                <a:cs typeface="Arial" pitchFamily="34" charset="0"/>
              </a:rPr>
              <a:t>If possible, monitor a hallway or stairwell until the </a:t>
            </a:r>
          </a:p>
          <a:p>
            <a:pPr>
              <a:lnSpc>
                <a:spcPct val="120000"/>
              </a:lnSpc>
              <a:defRPr/>
            </a:pPr>
            <a:r>
              <a:rPr lang="en-US" sz="5200" dirty="0">
                <a:latin typeface="Arial" pitchFamily="34" charset="0"/>
                <a:cs typeface="Arial" pitchFamily="34" charset="0"/>
              </a:rPr>
              <a:t>“Missing Child, All Clear” is called.</a:t>
            </a:r>
          </a:p>
          <a:p>
            <a:pPr marL="393192" lvl="1" indent="0">
              <a:lnSpc>
                <a:spcPct val="120000"/>
              </a:lnSpc>
              <a:spcBef>
                <a:spcPts val="324"/>
              </a:spcBef>
              <a:buNone/>
              <a:defRPr/>
            </a:pPr>
            <a:r>
              <a:rPr lang="en-US" sz="5200" dirty="0">
                <a:latin typeface="Arial" pitchFamily="34" charset="0"/>
                <a:cs typeface="Arial" pitchFamily="34" charset="0"/>
              </a:rPr>
              <a:t>If near an exit, stand by the exit and stop or delay anyone from leaving.</a:t>
            </a:r>
          </a:p>
          <a:p>
            <a:pPr marL="393192" lvl="1" indent="0">
              <a:lnSpc>
                <a:spcPct val="120000"/>
              </a:lnSpc>
              <a:spcBef>
                <a:spcPts val="324"/>
              </a:spcBef>
              <a:buNone/>
              <a:defRPr/>
            </a:pPr>
            <a:r>
              <a:rPr lang="en-US" sz="5200" dirty="0">
                <a:latin typeface="Arial" pitchFamily="34" charset="0"/>
                <a:cs typeface="Arial" pitchFamily="34" charset="0"/>
              </a:rPr>
              <a:t>Be a good witness.  Should you see someone who looks suspicious, note the person’s sex, height, weight, identifying characteristics and clothing.</a:t>
            </a:r>
          </a:p>
          <a:p>
            <a:endParaRPr lang="en-US" dirty="0"/>
          </a:p>
        </p:txBody>
      </p:sp>
    </p:spTree>
    <p:extLst>
      <p:ext uri="{BB962C8B-B14F-4D97-AF65-F5344CB8AC3E}">
        <p14:creationId xmlns:p14="http://schemas.microsoft.com/office/powerpoint/2010/main" val="1618318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br>
              <a:rPr lang="en-US" dirty="0" smtClean="0"/>
            </a:br>
            <a:r>
              <a:rPr lang="en-US" dirty="0" smtClean="0"/>
              <a:t>Emergency Code – </a:t>
            </a:r>
            <a:r>
              <a:rPr lang="en-US" dirty="0" smtClean="0">
                <a:solidFill>
                  <a:schemeClr val="accent6">
                    <a:lumMod val="75000"/>
                  </a:schemeClr>
                </a:solidFill>
              </a:rPr>
              <a:t>Missing Patient </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marL="109728">
              <a:lnSpc>
                <a:spcPct val="100000"/>
              </a:lnSpc>
              <a:defRPr/>
            </a:pPr>
            <a:r>
              <a:rPr lang="en-US" sz="2600" dirty="0">
                <a:latin typeface="Arial" pitchFamily="34" charset="0"/>
                <a:cs typeface="Arial" pitchFamily="34" charset="0"/>
              </a:rPr>
              <a:t>Adult Patient Missing – “Attention please, missing patient, location and description of the patient.” </a:t>
            </a:r>
            <a:endParaRPr lang="en-US" sz="2600" dirty="0" smtClean="0">
              <a:latin typeface="Arial" pitchFamily="34" charset="0"/>
              <a:cs typeface="Arial" pitchFamily="34" charset="0"/>
            </a:endParaRPr>
          </a:p>
          <a:p>
            <a:pPr marL="109728">
              <a:lnSpc>
                <a:spcPct val="100000"/>
              </a:lnSpc>
              <a:defRPr/>
            </a:pPr>
            <a:endParaRPr lang="en-US" sz="2600" dirty="0">
              <a:latin typeface="Arial" pitchFamily="34" charset="0"/>
              <a:cs typeface="Arial" pitchFamily="34" charset="0"/>
            </a:endParaRPr>
          </a:p>
          <a:p>
            <a:pPr marL="109728">
              <a:lnSpc>
                <a:spcPct val="100000"/>
              </a:lnSpc>
              <a:defRPr/>
            </a:pPr>
            <a:r>
              <a:rPr lang="en-US" sz="2600" dirty="0" smtClean="0">
                <a:latin typeface="Arial" pitchFamily="34" charset="0"/>
                <a:cs typeface="Arial" pitchFamily="34" charset="0"/>
              </a:rPr>
              <a:t>Check your volunteer area, hallways, restrooms, etc. for the patient. If you believe you have found the missing patient call x3911 and report. </a:t>
            </a:r>
            <a:endParaRPr lang="en-US" sz="2600" dirty="0">
              <a:latin typeface="Arial" pitchFamily="34" charset="0"/>
              <a:cs typeface="Arial" pitchFamily="34" charset="0"/>
            </a:endParaRPr>
          </a:p>
          <a:p>
            <a:pPr>
              <a:lnSpc>
                <a:spcPct val="100000"/>
              </a:lnSpc>
              <a:defRPr/>
            </a:pPr>
            <a:endParaRPr lang="en-US" sz="2600" dirty="0">
              <a:latin typeface="Arial" pitchFamily="34" charset="0"/>
              <a:cs typeface="Arial" pitchFamily="34" charset="0"/>
            </a:endParaRPr>
          </a:p>
          <a:p>
            <a:pPr>
              <a:lnSpc>
                <a:spcPct val="100000"/>
              </a:lnSpc>
              <a:defRPr/>
            </a:pPr>
            <a:r>
              <a:rPr lang="en-US" sz="2600" dirty="0">
                <a:latin typeface="Arial" pitchFamily="34" charset="0"/>
                <a:cs typeface="Arial" pitchFamily="34" charset="0"/>
              </a:rPr>
              <a:t>Note: Patients who are deemed moderate to high risk of </a:t>
            </a:r>
            <a:r>
              <a:rPr lang="en-US" sz="2600" b="1" dirty="0">
                <a:solidFill>
                  <a:schemeClr val="accent6">
                    <a:lumMod val="75000"/>
                  </a:schemeClr>
                </a:solidFill>
                <a:latin typeface="Arial" pitchFamily="34" charset="0"/>
                <a:cs typeface="Arial" pitchFamily="34" charset="0"/>
              </a:rPr>
              <a:t>elopement</a:t>
            </a:r>
            <a:r>
              <a:rPr lang="en-US" sz="2600" b="1" dirty="0">
                <a:solidFill>
                  <a:schemeClr val="bg2">
                    <a:lumMod val="50000"/>
                  </a:schemeClr>
                </a:solidFill>
                <a:latin typeface="Arial" pitchFamily="34" charset="0"/>
                <a:cs typeface="Arial" pitchFamily="34" charset="0"/>
              </a:rPr>
              <a:t> </a:t>
            </a:r>
            <a:r>
              <a:rPr lang="en-US" sz="2600" dirty="0">
                <a:latin typeface="Arial" pitchFamily="34" charset="0"/>
                <a:cs typeface="Arial" pitchFamily="34" charset="0"/>
              </a:rPr>
              <a:t>will be given an </a:t>
            </a:r>
            <a:r>
              <a:rPr lang="en-US" sz="2600" b="1" dirty="0">
                <a:solidFill>
                  <a:schemeClr val="accent6">
                    <a:lumMod val="75000"/>
                  </a:schemeClr>
                </a:solidFill>
                <a:latin typeface="Arial" pitchFamily="34" charset="0"/>
                <a:cs typeface="Arial" pitchFamily="34" charset="0"/>
              </a:rPr>
              <a:t>aqua wrist band</a:t>
            </a:r>
            <a:r>
              <a:rPr lang="en-US" sz="2600" dirty="0">
                <a:latin typeface="Arial" pitchFamily="34" charset="0"/>
                <a:cs typeface="Arial" pitchFamily="34" charset="0"/>
              </a:rPr>
              <a:t>. If you ever see a patient with an aqua wrist band, notify the Operator right away (dial “O”). Do not leave the patient unattended. </a:t>
            </a:r>
          </a:p>
          <a:p>
            <a:endParaRPr lang="en-US" dirty="0"/>
          </a:p>
        </p:txBody>
      </p:sp>
    </p:spTree>
    <p:extLst>
      <p:ext uri="{BB962C8B-B14F-4D97-AF65-F5344CB8AC3E}">
        <p14:creationId xmlns:p14="http://schemas.microsoft.com/office/powerpoint/2010/main" val="193410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Fall Risk </a:t>
            </a:r>
            <a:r>
              <a:rPr lang="en-US" dirty="0"/>
              <a:t>P</a:t>
            </a:r>
            <a:r>
              <a:rPr lang="en-US" dirty="0" smtClean="0"/>
              <a:t>atients – </a:t>
            </a:r>
            <a:r>
              <a:rPr lang="en-US" sz="3000" dirty="0" smtClean="0">
                <a:ln>
                  <a:solidFill>
                    <a:srgbClr val="FFFF00"/>
                  </a:solidFill>
                </a:ln>
                <a:solidFill>
                  <a:schemeClr val="tx1"/>
                </a:solidFill>
                <a:latin typeface="Arial" pitchFamily="34" charset="0"/>
                <a:cs typeface="Arial" pitchFamily="34" charset="0"/>
              </a:rPr>
              <a:t>Patients at risk of falling</a:t>
            </a:r>
            <a:endParaRPr lang="en-US" sz="3000" dirty="0">
              <a:ln>
                <a:solidFill>
                  <a:srgbClr val="FFFF00"/>
                </a:solidFill>
              </a:ln>
              <a:solidFill>
                <a:schemeClr val="tx1"/>
              </a:solidFill>
            </a:endParaRPr>
          </a:p>
        </p:txBody>
      </p:sp>
      <p:sp>
        <p:nvSpPr>
          <p:cNvPr id="3" name="Content Placeholder 2"/>
          <p:cNvSpPr>
            <a:spLocks noGrp="1"/>
          </p:cNvSpPr>
          <p:nvPr>
            <p:ph idx="1"/>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nSpc>
                <a:spcPct val="100000"/>
              </a:lnSpc>
              <a:defRPr/>
            </a:pPr>
            <a:r>
              <a:rPr lang="en-US" sz="2400" dirty="0" smtClean="0">
                <a:latin typeface="Arial" pitchFamily="34" charset="0"/>
                <a:cs typeface="Arial" pitchFamily="34" charset="0"/>
              </a:rPr>
              <a:t>If </a:t>
            </a:r>
            <a:r>
              <a:rPr lang="en-US" sz="2400" dirty="0">
                <a:latin typeface="Arial" pitchFamily="34" charset="0"/>
                <a:cs typeface="Arial" pitchFamily="34" charset="0"/>
              </a:rPr>
              <a:t>a patient is deemed a moderate to high risk for </a:t>
            </a:r>
            <a:r>
              <a:rPr lang="en-US" sz="2400" b="1" dirty="0">
                <a:ln>
                  <a:solidFill>
                    <a:srgbClr val="FFFF00"/>
                  </a:solidFill>
                </a:ln>
                <a:latin typeface="Arial" pitchFamily="34" charset="0"/>
                <a:cs typeface="Arial" pitchFamily="34" charset="0"/>
              </a:rPr>
              <a:t>falling</a:t>
            </a:r>
            <a:r>
              <a:rPr lang="en-US" sz="2400" dirty="0">
                <a:latin typeface="Arial" pitchFamily="34" charset="0"/>
                <a:cs typeface="Arial" pitchFamily="34" charset="0"/>
              </a:rPr>
              <a:t> (due to medical condition, current medications, etc.) they will be given a </a:t>
            </a:r>
            <a:r>
              <a:rPr lang="en-US" sz="2400" b="1" dirty="0">
                <a:ln>
                  <a:solidFill>
                    <a:srgbClr val="FFFF00"/>
                  </a:solidFill>
                </a:ln>
                <a:latin typeface="Arial" pitchFamily="34" charset="0"/>
                <a:cs typeface="Arial" pitchFamily="34" charset="0"/>
              </a:rPr>
              <a:t>yellow wrist band and yellow socks</a:t>
            </a:r>
            <a:r>
              <a:rPr lang="en-US" sz="2400" dirty="0">
                <a:latin typeface="Arial" pitchFamily="34" charset="0"/>
                <a:cs typeface="Arial" pitchFamily="34" charset="0"/>
              </a:rPr>
              <a:t>. </a:t>
            </a:r>
          </a:p>
          <a:p>
            <a:pPr>
              <a:lnSpc>
                <a:spcPct val="100000"/>
              </a:lnSpc>
              <a:defRPr/>
            </a:pPr>
            <a:r>
              <a:rPr lang="en-US" sz="2400" dirty="0">
                <a:latin typeface="Arial" pitchFamily="34" charset="0"/>
                <a:cs typeface="Arial" pitchFamily="34" charset="0"/>
              </a:rPr>
              <a:t>For patient safety, if you see a patient with a yellow wrist band or yellow socks (or any person who appears off-steady), dial the Operator (“0”) right away. Do not leave the person unattended. </a:t>
            </a:r>
          </a:p>
          <a:p>
            <a:endParaRPr lang="en-US" dirty="0"/>
          </a:p>
        </p:txBody>
      </p:sp>
    </p:spTree>
    <p:extLst>
      <p:ext uri="{BB962C8B-B14F-4D97-AF65-F5344CB8AC3E}">
        <p14:creationId xmlns:p14="http://schemas.microsoft.com/office/powerpoint/2010/main" val="3698871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br>
              <a:rPr lang="en-US" dirty="0" smtClean="0"/>
            </a:br>
            <a:r>
              <a:rPr lang="en-US" dirty="0" smtClean="0"/>
              <a:t>Bomb Threat </a:t>
            </a:r>
            <a:endParaRPr lang="en-US" dirty="0"/>
          </a:p>
        </p:txBody>
      </p:sp>
      <p:sp>
        <p:nvSpPr>
          <p:cNvPr id="3" name="Content Placeholder 2"/>
          <p:cNvSpPr>
            <a:spLocks noGrp="1"/>
          </p:cNvSpPr>
          <p:nvPr>
            <p:ph idx="1"/>
          </p:nvPr>
        </p:nvSpPr>
        <p:spPr/>
        <p:txBody>
          <a:bodyPr>
            <a:normAutofit/>
          </a:bodyPr>
          <a:lstStyle/>
          <a:p>
            <a:pPr>
              <a:lnSpc>
                <a:spcPct val="100000"/>
              </a:lnSpc>
            </a:pPr>
            <a:r>
              <a:rPr lang="en-US" sz="2400" dirty="0">
                <a:latin typeface="Arial" charset="0"/>
                <a:cs typeface="Arial" charset="0"/>
              </a:rPr>
              <a:t>Bomb Threat.  No code or announcement.</a:t>
            </a:r>
          </a:p>
          <a:p>
            <a:pPr marL="0" lvl="1" indent="0">
              <a:lnSpc>
                <a:spcPct val="100000"/>
              </a:lnSpc>
              <a:buNone/>
            </a:pPr>
            <a:r>
              <a:rPr lang="en-US" sz="2400" dirty="0">
                <a:latin typeface="Arial" charset="0"/>
                <a:cs typeface="Arial" charset="0"/>
              </a:rPr>
              <a:t>Remain calm and try to note as much information as possible.</a:t>
            </a:r>
          </a:p>
          <a:p>
            <a:pPr marL="0" lvl="1" indent="0">
              <a:lnSpc>
                <a:spcPct val="100000"/>
              </a:lnSpc>
              <a:buNone/>
            </a:pPr>
            <a:r>
              <a:rPr lang="en-US" sz="2400" dirty="0">
                <a:latin typeface="Arial" charset="0"/>
                <a:cs typeface="Arial" charset="0"/>
              </a:rPr>
              <a:t>Note the caller’s voice, background sounds, etc.</a:t>
            </a:r>
          </a:p>
          <a:p>
            <a:pPr marL="0" lvl="1" indent="0">
              <a:lnSpc>
                <a:spcPct val="100000"/>
              </a:lnSpc>
              <a:buNone/>
            </a:pPr>
            <a:r>
              <a:rPr lang="en-US" sz="2400" dirty="0">
                <a:latin typeface="Arial" charset="0"/>
                <a:cs typeface="Arial" charset="0"/>
              </a:rPr>
              <a:t>Ask when the bomb is going to explode, where it is, etc.</a:t>
            </a:r>
          </a:p>
          <a:p>
            <a:pPr marL="0" lvl="1" indent="0">
              <a:lnSpc>
                <a:spcPct val="100000"/>
              </a:lnSpc>
              <a:buNone/>
            </a:pPr>
            <a:r>
              <a:rPr lang="en-US" sz="2400" dirty="0">
                <a:latin typeface="Arial" charset="0"/>
                <a:cs typeface="Arial" charset="0"/>
              </a:rPr>
              <a:t>Note the time the call was received, the length of the call or any other helpful information.</a:t>
            </a:r>
          </a:p>
          <a:p>
            <a:pPr marL="0" lvl="1" indent="0">
              <a:lnSpc>
                <a:spcPct val="100000"/>
              </a:lnSpc>
              <a:buNone/>
            </a:pPr>
            <a:r>
              <a:rPr lang="en-US" sz="2400" dirty="0">
                <a:latin typeface="Arial" charset="0"/>
                <a:cs typeface="Arial" charset="0"/>
              </a:rPr>
              <a:t>Immediately report the call a Mercy Security </a:t>
            </a:r>
            <a:r>
              <a:rPr lang="en-US" sz="2400" dirty="0" smtClean="0">
                <a:latin typeface="Arial" charset="0"/>
                <a:cs typeface="Arial" charset="0"/>
              </a:rPr>
              <a:t>officer x3911</a:t>
            </a:r>
            <a:endParaRPr lang="en-US" sz="2400" dirty="0">
              <a:latin typeface="Arial" charset="0"/>
              <a:cs typeface="Arial" charset="0"/>
            </a:endParaRPr>
          </a:p>
          <a:p>
            <a:endParaRPr lang="en-US" dirty="0"/>
          </a:p>
        </p:txBody>
      </p:sp>
    </p:spTree>
    <p:extLst>
      <p:ext uri="{BB962C8B-B14F-4D97-AF65-F5344CB8AC3E}">
        <p14:creationId xmlns:p14="http://schemas.microsoft.com/office/powerpoint/2010/main" val="127177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 </a:t>
            </a:r>
            <a:br>
              <a:rPr lang="en-US" dirty="0" smtClean="0"/>
            </a:br>
            <a:r>
              <a:rPr lang="en-US" dirty="0" smtClean="0"/>
              <a:t>Wheelchair Safety </a:t>
            </a:r>
            <a:endParaRPr lang="en-US" dirty="0"/>
          </a:p>
        </p:txBody>
      </p:sp>
      <p:sp>
        <p:nvSpPr>
          <p:cNvPr id="3" name="Content Placeholder 2"/>
          <p:cNvSpPr>
            <a:spLocks noGrp="1"/>
          </p:cNvSpPr>
          <p:nvPr>
            <p:ph idx="1"/>
          </p:nvPr>
        </p:nvSpPr>
        <p:spPr>
          <a:xfrm>
            <a:off x="342900" y="1433146"/>
            <a:ext cx="8455914" cy="4471998"/>
          </a:xfrm>
        </p:spPr>
        <p:txBody>
          <a:bodyPr>
            <a:normAutofit fontScale="47500" lnSpcReduction="20000"/>
          </a:bodyPr>
          <a:lstStyle/>
          <a:p>
            <a:pPr>
              <a:lnSpc>
                <a:spcPct val="120000"/>
              </a:lnSpc>
            </a:pPr>
            <a:r>
              <a:rPr lang="en-US" sz="4300" b="1" dirty="0" smtClean="0">
                <a:latin typeface="Arial" charset="0"/>
                <a:cs typeface="Arial" charset="0"/>
              </a:rPr>
              <a:t>Volunteers </a:t>
            </a:r>
            <a:r>
              <a:rPr lang="en-US" sz="4300" b="1" dirty="0">
                <a:latin typeface="Arial" charset="0"/>
                <a:cs typeface="Arial" charset="0"/>
              </a:rPr>
              <a:t>may NOT transport patients in </a:t>
            </a:r>
            <a:r>
              <a:rPr lang="en-US" sz="4300" b="1" dirty="0" smtClean="0">
                <a:latin typeface="Arial" charset="0"/>
                <a:cs typeface="Arial" charset="0"/>
              </a:rPr>
              <a:t>wheelchairs. Volunteers </a:t>
            </a:r>
            <a:r>
              <a:rPr lang="en-US" sz="4300" b="1" u="sng" dirty="0">
                <a:latin typeface="Arial" charset="0"/>
                <a:cs typeface="Arial" charset="0"/>
              </a:rPr>
              <a:t>should</a:t>
            </a:r>
            <a:r>
              <a:rPr lang="en-US" sz="4300" b="1" dirty="0">
                <a:latin typeface="Arial" charset="0"/>
                <a:cs typeface="Arial" charset="0"/>
              </a:rPr>
              <a:t> help to monitor the following safety rules. If a patient needs assistance, a nursing staff member or Transporter need to be notified.</a:t>
            </a:r>
          </a:p>
          <a:p>
            <a:pPr marL="0" lvl="1" indent="0">
              <a:lnSpc>
                <a:spcPct val="120000"/>
              </a:lnSpc>
              <a:buNone/>
            </a:pPr>
            <a:r>
              <a:rPr lang="en-US" sz="5100" dirty="0">
                <a:latin typeface="Arial" charset="0"/>
                <a:cs typeface="Arial" charset="0"/>
              </a:rPr>
              <a:t>Always be sure the brakes are locked when monitoring someone getting in or out of a wheelchair.</a:t>
            </a:r>
          </a:p>
          <a:p>
            <a:pPr marL="0" lvl="1" indent="0">
              <a:lnSpc>
                <a:spcPct val="120000"/>
              </a:lnSpc>
              <a:buNone/>
            </a:pPr>
            <a:r>
              <a:rPr lang="en-US" sz="5100" dirty="0">
                <a:latin typeface="Arial" charset="0"/>
                <a:cs typeface="Arial" charset="0"/>
              </a:rPr>
              <a:t>When getting into the wheelchair, the footrest should be folded up.  Never allow a person to step on the footrest. The feet of the person being escorted should be ON the footrests during transport. </a:t>
            </a:r>
          </a:p>
          <a:p>
            <a:pPr marL="0" lvl="1" indent="0">
              <a:lnSpc>
                <a:spcPct val="120000"/>
              </a:lnSpc>
              <a:buNone/>
            </a:pPr>
            <a:r>
              <a:rPr lang="en-US" sz="5100" dirty="0">
                <a:latin typeface="Arial" charset="0"/>
                <a:cs typeface="Arial" charset="0"/>
              </a:rPr>
              <a:t>After the person is seated, fold the footrest down and adjust as necessary.</a:t>
            </a:r>
          </a:p>
          <a:p>
            <a:endParaRPr lang="en-US" dirty="0"/>
          </a:p>
        </p:txBody>
      </p:sp>
    </p:spTree>
    <p:extLst>
      <p:ext uri="{BB962C8B-B14F-4D97-AF65-F5344CB8AC3E}">
        <p14:creationId xmlns:p14="http://schemas.microsoft.com/office/powerpoint/2010/main" val="3881827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br>
              <a:rPr lang="en-US" dirty="0" smtClean="0"/>
            </a:br>
            <a:r>
              <a:rPr lang="en-US" dirty="0" smtClean="0"/>
              <a:t>Wheelchair Check Points </a:t>
            </a:r>
            <a:endParaRPr lang="en-US" dirty="0"/>
          </a:p>
        </p:txBody>
      </p:sp>
      <p:sp>
        <p:nvSpPr>
          <p:cNvPr id="3" name="Content Placeholder 2"/>
          <p:cNvSpPr>
            <a:spLocks noGrp="1"/>
          </p:cNvSpPr>
          <p:nvPr>
            <p:ph idx="1"/>
          </p:nvPr>
        </p:nvSpPr>
        <p:spPr>
          <a:xfrm>
            <a:off x="342900" y="1487606"/>
            <a:ext cx="4133566" cy="4417538"/>
          </a:xfrm>
        </p:spPr>
        <p:txBody>
          <a:bodyPr>
            <a:normAutofit/>
          </a:bodyPr>
          <a:lstStyle/>
          <a:p>
            <a:pPr>
              <a:lnSpc>
                <a:spcPct val="120000"/>
              </a:lnSpc>
            </a:pPr>
            <a:r>
              <a:rPr lang="en-US" sz="2400" dirty="0"/>
              <a:t/>
            </a:r>
            <a:br>
              <a:rPr lang="en-US" sz="2400" dirty="0"/>
            </a:br>
            <a:r>
              <a:rPr lang="en-US" sz="2400" dirty="0" smtClean="0"/>
              <a:t>* Feet </a:t>
            </a:r>
            <a:r>
              <a:rPr lang="en-US" sz="2400" dirty="0"/>
              <a:t>in footrests during </a:t>
            </a:r>
            <a:r>
              <a:rPr lang="en-US" sz="2400" dirty="0" smtClean="0"/>
              <a:t>transport</a:t>
            </a:r>
            <a:r>
              <a:rPr lang="en-US" sz="2400" dirty="0"/>
              <a:t/>
            </a:r>
            <a:br>
              <a:rPr lang="en-US" sz="2400" dirty="0"/>
            </a:br>
            <a:r>
              <a:rPr lang="en-US" sz="2400" dirty="0" smtClean="0"/>
              <a:t>* Both </a:t>
            </a:r>
            <a:r>
              <a:rPr lang="en-US" sz="2400" dirty="0"/>
              <a:t>hands to push the </a:t>
            </a:r>
            <a:r>
              <a:rPr lang="en-US" sz="2400" dirty="0" smtClean="0"/>
              <a:t>patient</a:t>
            </a:r>
            <a:r>
              <a:rPr lang="en-US" sz="2400" dirty="0"/>
              <a:t/>
            </a:r>
            <a:br>
              <a:rPr lang="en-US" sz="2400" dirty="0"/>
            </a:br>
            <a:r>
              <a:rPr lang="en-US" sz="2400" dirty="0" smtClean="0"/>
              <a:t>* Brakes </a:t>
            </a:r>
            <a:r>
              <a:rPr lang="en-US" sz="2400" dirty="0"/>
              <a:t>on while patient is getting in and </a:t>
            </a:r>
            <a:r>
              <a:rPr lang="en-US" sz="2400" dirty="0" smtClean="0"/>
              <a:t>out</a:t>
            </a:r>
            <a:r>
              <a:rPr lang="en-US" sz="2400" dirty="0"/>
              <a:t/>
            </a:r>
            <a:br>
              <a:rPr lang="en-US" sz="2400" dirty="0"/>
            </a:br>
            <a:r>
              <a:rPr lang="en-US" sz="2400" dirty="0" smtClean="0"/>
              <a:t>* Footrests </a:t>
            </a:r>
            <a:r>
              <a:rPr lang="en-US" sz="2400" dirty="0"/>
              <a:t>up while patient is getting in and out </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234" y="2983173"/>
            <a:ext cx="1628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808" y="574675"/>
            <a:ext cx="17764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2484" y="3897573"/>
            <a:ext cx="22177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506621" y="574675"/>
            <a:ext cx="1218964" cy="2166818"/>
          </a:xfrm>
          <a:prstGeom prst="rect">
            <a:avLst/>
          </a:prstGeom>
        </p:spPr>
      </p:pic>
    </p:spTree>
    <p:extLst>
      <p:ext uri="{BB962C8B-B14F-4D97-AF65-F5344CB8AC3E}">
        <p14:creationId xmlns:p14="http://schemas.microsoft.com/office/powerpoint/2010/main" val="105686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CD1251-6DDB-4BD8-BFB1-9E8264645C94}"/>
              </a:ext>
            </a:extLst>
          </p:cNvPr>
          <p:cNvSpPr>
            <a:spLocks noGrp="1"/>
          </p:cNvSpPr>
          <p:nvPr>
            <p:ph type="title"/>
          </p:nvPr>
        </p:nvSpPr>
        <p:spPr/>
        <p:txBody>
          <a:bodyPr/>
          <a:lstStyle/>
          <a:p>
            <a:r>
              <a:rPr lang="en-US" dirty="0" smtClean="0"/>
              <a:t>Volunteer Areas </a:t>
            </a:r>
            <a:endParaRPr lang="en-US" dirty="0"/>
          </a:p>
        </p:txBody>
      </p:sp>
      <p:sp>
        <p:nvSpPr>
          <p:cNvPr id="3" name="Content Placeholder 2">
            <a:extLst>
              <a:ext uri="{FF2B5EF4-FFF2-40B4-BE49-F238E27FC236}">
                <a16:creationId xmlns="" xmlns:a16="http://schemas.microsoft.com/office/drawing/2014/main" id="{A0365374-A107-4AA5-B412-F41E86EF1941}"/>
              </a:ext>
            </a:extLst>
          </p:cNvPr>
          <p:cNvSpPr>
            <a:spLocks noGrp="1"/>
          </p:cNvSpPr>
          <p:nvPr>
            <p:ph idx="1"/>
          </p:nvPr>
        </p:nvSpPr>
        <p:spPr>
          <a:xfrm>
            <a:off x="342900" y="1310185"/>
            <a:ext cx="8455914" cy="4594959"/>
          </a:xfrm>
        </p:spPr>
        <p:txBody>
          <a:bodyPr>
            <a:normAutofit fontScale="70000" lnSpcReduction="20000"/>
          </a:bodyPr>
          <a:lstStyle/>
          <a:p>
            <a:pPr>
              <a:lnSpc>
                <a:spcPct val="100000"/>
              </a:lnSpc>
            </a:pPr>
            <a:endParaRPr lang="en-US" sz="2400" dirty="0"/>
          </a:p>
          <a:p>
            <a:pPr>
              <a:lnSpc>
                <a:spcPct val="100000"/>
              </a:lnSpc>
            </a:pPr>
            <a:r>
              <a:rPr lang="en-US" sz="2400" b="1" dirty="0" smtClean="0"/>
              <a:t>Liaison: </a:t>
            </a:r>
            <a:r>
              <a:rPr lang="en-US" sz="1800" dirty="0" smtClean="0"/>
              <a:t>Greet Mercy colleagues as they enter the building, answer general hospital questions and provide directions. </a:t>
            </a:r>
            <a:r>
              <a:rPr lang="en-US" sz="1800" dirty="0" smtClean="0"/>
              <a:t>High customer service skills required. </a:t>
            </a:r>
          </a:p>
          <a:p>
            <a:pPr>
              <a:lnSpc>
                <a:spcPct val="100000"/>
              </a:lnSpc>
            </a:pPr>
            <a:r>
              <a:rPr lang="en-US" sz="2400" b="1" dirty="0" smtClean="0"/>
              <a:t>Gift Shop: </a:t>
            </a:r>
            <a:r>
              <a:rPr lang="en-US" sz="1800" dirty="0" smtClean="0"/>
              <a:t>Promote sales, collect payment via credit card, cash or employee deduct for Gift Shop purchases, gift wrap and/or bag purchased items for customers, check inventory, tag merchandise and organize displays. High customer service skills required. </a:t>
            </a:r>
          </a:p>
          <a:p>
            <a:pPr>
              <a:lnSpc>
                <a:spcPct val="100000"/>
              </a:lnSpc>
            </a:pPr>
            <a:r>
              <a:rPr lang="en-US" sz="2400" b="1" dirty="0" smtClean="0"/>
              <a:t>Clerical: </a:t>
            </a:r>
            <a:r>
              <a:rPr lang="en-US" sz="1800" dirty="0" smtClean="0"/>
              <a:t>Greet Mercy colleagues, assist with filing, labeling and alphabetizing of folders and files. Package </a:t>
            </a:r>
            <a:r>
              <a:rPr lang="en-US" sz="1800" dirty="0" smtClean="0"/>
              <a:t>fall risk kits, put together patient packets, organize surgery folders and other clerical tasks as assigned. There is little to no contact with patients and visitors required for this position. </a:t>
            </a:r>
            <a:r>
              <a:rPr lang="en-US" sz="1800" dirty="0" smtClean="0"/>
              <a:t>Various departments are available for clerical volunteer assistance. </a:t>
            </a:r>
            <a:endParaRPr lang="en-US" sz="1800" dirty="0" smtClean="0"/>
          </a:p>
          <a:p>
            <a:pPr>
              <a:lnSpc>
                <a:spcPct val="100000"/>
              </a:lnSpc>
            </a:pPr>
            <a:r>
              <a:rPr lang="en-US" sz="2400" b="1" dirty="0" smtClean="0"/>
              <a:t>SHIIP: </a:t>
            </a:r>
            <a:r>
              <a:rPr lang="en-US" sz="1800" dirty="0" smtClean="0"/>
              <a:t>Senior Health Insurance Program. Provide insurance counseling to clients after Des Moines SHIIP required initial and ongoing training. </a:t>
            </a:r>
          </a:p>
          <a:p>
            <a:pPr>
              <a:lnSpc>
                <a:spcPct val="100000"/>
              </a:lnSpc>
            </a:pPr>
            <a:r>
              <a:rPr lang="en-US" sz="2400" b="1" dirty="0" smtClean="0"/>
              <a:t>Mercy Guild: </a:t>
            </a:r>
            <a:r>
              <a:rPr lang="en-US" sz="1900" dirty="0" smtClean="0"/>
              <a:t>Ask the Volunteer Manager how you can play a part on our Mercy Guild! The Guild’s purposes is to raise funds for the hospital and provide services that enhance colleague experience. </a:t>
            </a:r>
          </a:p>
          <a:p>
            <a:pPr>
              <a:lnSpc>
                <a:spcPct val="100000"/>
              </a:lnSpc>
            </a:pPr>
            <a:r>
              <a:rPr lang="en-US" sz="1900" dirty="0" smtClean="0"/>
              <a:t>Guild membership is $10 / year or $100 / lifetime. </a:t>
            </a:r>
          </a:p>
          <a:p>
            <a:pPr>
              <a:lnSpc>
                <a:spcPct val="100000"/>
              </a:lnSpc>
            </a:pPr>
            <a:r>
              <a:rPr lang="en-US" sz="1900" dirty="0" smtClean="0"/>
              <a:t> </a:t>
            </a:r>
          </a:p>
          <a:p>
            <a:pPr algn="ctr">
              <a:lnSpc>
                <a:spcPct val="100000"/>
              </a:lnSpc>
            </a:pPr>
            <a:r>
              <a:rPr lang="en-US" sz="1800" dirty="0" smtClean="0"/>
              <a:t>Several volunteer areas previous to </a:t>
            </a:r>
            <a:r>
              <a:rPr lang="en-US" sz="1800" dirty="0" err="1" smtClean="0"/>
              <a:t>Covid</a:t>
            </a:r>
            <a:r>
              <a:rPr lang="en-US" sz="1800" dirty="0" smtClean="0"/>
              <a:t> 19 have been discontinued at this time and new volunteer opportunity obtained. </a:t>
            </a:r>
            <a:endParaRPr lang="en-US" sz="1800" dirty="0"/>
          </a:p>
        </p:txBody>
      </p:sp>
      <p:sp>
        <p:nvSpPr>
          <p:cNvPr id="4" name="Date Placeholder 3">
            <a:extLst>
              <a:ext uri="{FF2B5EF4-FFF2-40B4-BE49-F238E27FC236}">
                <a16:creationId xmlns="" xmlns:a16="http://schemas.microsoft.com/office/drawing/2014/main" id="{8BB226EB-ABA2-4AE2-AEBB-9717E388A424}"/>
              </a:ext>
            </a:extLst>
          </p:cNvPr>
          <p:cNvSpPr>
            <a:spLocks noGrp="1"/>
          </p:cNvSpPr>
          <p:nvPr>
            <p:ph type="dt" sz="half" idx="4294967295"/>
          </p:nvPr>
        </p:nvSpPr>
        <p:spPr>
          <a:xfrm>
            <a:off x="6686550" y="6501645"/>
            <a:ext cx="685800" cy="138499"/>
          </a:xfrm>
        </p:spPr>
        <p:txBody>
          <a:bodyPr/>
          <a:lstStyle/>
          <a:p>
            <a:fld id="{5D08CDCA-45C2-4040-BF3D-74F0C9109A48}" type="datetime1">
              <a:rPr lang="en-US" smtClean="0"/>
              <a:t>9/1/2020</a:t>
            </a:fld>
            <a:endParaRPr lang="en-US" dirty="0"/>
          </a:p>
        </p:txBody>
      </p:sp>
      <p:sp>
        <p:nvSpPr>
          <p:cNvPr id="6" name="Slide Number Placeholder 5">
            <a:extLst>
              <a:ext uri="{FF2B5EF4-FFF2-40B4-BE49-F238E27FC236}">
                <a16:creationId xmlns="" xmlns:a16="http://schemas.microsoft.com/office/drawing/2014/main" id="{63E22670-B43C-4A46-B579-A90D588869E4}"/>
              </a:ext>
            </a:extLst>
          </p:cNvPr>
          <p:cNvSpPr>
            <a:spLocks noGrp="1"/>
          </p:cNvSpPr>
          <p:nvPr>
            <p:ph type="sldNum" sz="quarter" idx="4294967295"/>
          </p:nvPr>
        </p:nvSpPr>
        <p:spPr>
          <a:xfrm>
            <a:off x="8455914" y="6501645"/>
            <a:ext cx="342900" cy="138499"/>
          </a:xfrm>
        </p:spPr>
        <p:txBody>
          <a:bodyPr/>
          <a:lstStyle/>
          <a:p>
            <a:fld id="{98F3B7AE-F47B-4B75-B549-FED64072A6F1}" type="slidenum">
              <a:rPr lang="en-US" smtClean="0"/>
              <a:t>4</a:t>
            </a:fld>
            <a:endParaRPr lang="en-US" dirty="0"/>
          </a:p>
        </p:txBody>
      </p:sp>
    </p:spTree>
    <p:extLst>
      <p:ext uri="{BB962C8B-B14F-4D97-AF65-F5344CB8AC3E}">
        <p14:creationId xmlns:p14="http://schemas.microsoft.com/office/powerpoint/2010/main" val="487781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Abuse and/or Harassment </a:t>
            </a:r>
            <a:endParaRPr lang="en-US" dirty="0"/>
          </a:p>
        </p:txBody>
      </p:sp>
      <p:sp>
        <p:nvSpPr>
          <p:cNvPr id="3" name="Content Placeholder 2"/>
          <p:cNvSpPr>
            <a:spLocks noGrp="1"/>
          </p:cNvSpPr>
          <p:nvPr>
            <p:ph idx="1"/>
          </p:nvPr>
        </p:nvSpPr>
        <p:spPr>
          <a:xfrm>
            <a:off x="342900" y="1331259"/>
            <a:ext cx="8455914" cy="4573885"/>
          </a:xfrm>
        </p:spPr>
        <p:txBody>
          <a:bodyPr/>
          <a:lstStyle/>
          <a:p>
            <a:r>
              <a:rPr lang="en-US" dirty="0" smtClean="0"/>
              <a:t>Mercy employees and volunteers are mandatory reporters of abuse. If you witness, or have a feeling abuse (financial, physical or mental) has or is taking place to a Mercy patient, employee, volunteer, or visitor report it to the Manager, or Assistant Manager on the volunteer unit you are volunteering on immediately and also notify the Volunteer Services Manager as soon as possible. If a Manager or Assistant Manager is not available, please report to Human Resources (level 1). </a:t>
            </a:r>
          </a:p>
          <a:p>
            <a:endParaRPr lang="en-US" dirty="0"/>
          </a:p>
          <a:p>
            <a:pPr algn="ctr"/>
            <a:r>
              <a:rPr lang="en-US" sz="3000" dirty="0" smtClean="0"/>
              <a:t>Mercy holds a zero tolerance policy for abuse and harassment of any kind</a:t>
            </a:r>
            <a:r>
              <a:rPr lang="en-US" dirty="0" smtClean="0"/>
              <a:t>. </a:t>
            </a:r>
          </a:p>
          <a:p>
            <a:endParaRPr lang="en-US" dirty="0"/>
          </a:p>
        </p:txBody>
      </p:sp>
    </p:spTree>
    <p:extLst>
      <p:ext uri="{BB962C8B-B14F-4D97-AF65-F5344CB8AC3E}">
        <p14:creationId xmlns:p14="http://schemas.microsoft.com/office/powerpoint/2010/main" val="3319753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a:t>
            </a:r>
            <a:endParaRPr lang="en-US" dirty="0"/>
          </a:p>
        </p:txBody>
      </p:sp>
      <p:sp>
        <p:nvSpPr>
          <p:cNvPr id="3" name="Content Placeholder 2"/>
          <p:cNvSpPr>
            <a:spLocks noGrp="1"/>
          </p:cNvSpPr>
          <p:nvPr>
            <p:ph idx="1"/>
          </p:nvPr>
        </p:nvSpPr>
        <p:spPr>
          <a:xfrm>
            <a:off x="342900" y="1037229"/>
            <a:ext cx="8455914" cy="5213445"/>
          </a:xfrm>
        </p:spPr>
        <p:txBody>
          <a:bodyPr>
            <a:normAutofit fontScale="25000" lnSpcReduction="20000"/>
          </a:bodyPr>
          <a:lstStyle/>
          <a:p>
            <a:pPr>
              <a:lnSpc>
                <a:spcPct val="120000"/>
              </a:lnSpc>
              <a:defRPr/>
            </a:pPr>
            <a:r>
              <a:rPr lang="en-US" sz="6300" dirty="0">
                <a:latin typeface="Arial" pitchFamily="34" charset="0"/>
                <a:cs typeface="Arial" pitchFamily="34" charset="0"/>
              </a:rPr>
              <a:t>At Mercy, we are firmly committed to a culture of service excellence by providing the highest quality of service, care, compassion and courtesy</a:t>
            </a:r>
            <a:r>
              <a:rPr lang="en-US" sz="6300" dirty="0" smtClean="0">
                <a:latin typeface="Arial" pitchFamily="34" charset="0"/>
                <a:cs typeface="Arial" pitchFamily="34" charset="0"/>
              </a:rPr>
              <a:t>. At Mercy we treat everyone equally regardless of age, sex, ethnicity or other. </a:t>
            </a:r>
            <a:endParaRPr lang="en-US" sz="6300" dirty="0">
              <a:latin typeface="Arial" pitchFamily="34" charset="0"/>
              <a:cs typeface="Arial" pitchFamily="34" charset="0"/>
            </a:endParaRPr>
          </a:p>
          <a:p>
            <a:pPr>
              <a:lnSpc>
                <a:spcPct val="120000"/>
              </a:lnSpc>
              <a:defRPr/>
            </a:pPr>
            <a:r>
              <a:rPr lang="en-US" sz="6300" b="1" dirty="0">
                <a:latin typeface="Arial" pitchFamily="34" charset="0"/>
                <a:cs typeface="Arial" pitchFamily="34" charset="0"/>
              </a:rPr>
              <a:t>Always:</a:t>
            </a:r>
          </a:p>
          <a:p>
            <a:pPr lvl="1">
              <a:lnSpc>
                <a:spcPct val="120000"/>
              </a:lnSpc>
              <a:defRPr/>
            </a:pPr>
            <a:r>
              <a:rPr lang="en-US" sz="6300" dirty="0">
                <a:latin typeface="Arial" pitchFamily="34" charset="0"/>
                <a:cs typeface="Arial" pitchFamily="34" charset="0"/>
              </a:rPr>
              <a:t>Smile and make eye contact.</a:t>
            </a:r>
          </a:p>
          <a:p>
            <a:pPr lvl="1">
              <a:lnSpc>
                <a:spcPct val="120000"/>
              </a:lnSpc>
              <a:defRPr/>
            </a:pPr>
            <a:r>
              <a:rPr lang="en-US" sz="6300" dirty="0">
                <a:latin typeface="Arial" pitchFamily="34" charset="0"/>
                <a:cs typeface="Arial" pitchFamily="34" charset="0"/>
              </a:rPr>
              <a:t>Be focused on </a:t>
            </a:r>
            <a:r>
              <a:rPr lang="en-US" sz="6300" dirty="0" smtClean="0">
                <a:latin typeface="Arial" pitchFamily="34" charset="0"/>
                <a:cs typeface="Arial" pitchFamily="34" charset="0"/>
              </a:rPr>
              <a:t>the person you </a:t>
            </a:r>
            <a:r>
              <a:rPr lang="en-US" sz="6300" dirty="0">
                <a:latin typeface="Arial" pitchFamily="34" charset="0"/>
                <a:cs typeface="Arial" pitchFamily="34" charset="0"/>
              </a:rPr>
              <a:t>are </a:t>
            </a:r>
            <a:r>
              <a:rPr lang="en-US" sz="6300" dirty="0" smtClean="0">
                <a:latin typeface="Arial" pitchFamily="34" charset="0"/>
                <a:cs typeface="Arial" pitchFamily="34" charset="0"/>
              </a:rPr>
              <a:t>working with.</a:t>
            </a:r>
            <a:endParaRPr lang="en-US" sz="6300" dirty="0">
              <a:latin typeface="Arial" pitchFamily="34" charset="0"/>
              <a:cs typeface="Arial" pitchFamily="34" charset="0"/>
            </a:endParaRPr>
          </a:p>
          <a:p>
            <a:pPr lvl="1">
              <a:lnSpc>
                <a:spcPct val="120000"/>
              </a:lnSpc>
              <a:defRPr/>
            </a:pPr>
            <a:r>
              <a:rPr lang="en-US" sz="6300" dirty="0">
                <a:latin typeface="Arial" pitchFamily="34" charset="0"/>
                <a:cs typeface="Arial" pitchFamily="34" charset="0"/>
              </a:rPr>
              <a:t>Be courteous.</a:t>
            </a:r>
          </a:p>
          <a:p>
            <a:pPr lvl="1">
              <a:lnSpc>
                <a:spcPct val="120000"/>
              </a:lnSpc>
              <a:defRPr/>
            </a:pPr>
            <a:r>
              <a:rPr lang="en-US" sz="6300" dirty="0">
                <a:latin typeface="Arial" pitchFamily="34" charset="0"/>
                <a:cs typeface="Arial" pitchFamily="34" charset="0"/>
              </a:rPr>
              <a:t>Use a friendly and helpful tone of voice.</a:t>
            </a:r>
          </a:p>
          <a:p>
            <a:pPr lvl="1">
              <a:lnSpc>
                <a:spcPct val="120000"/>
              </a:lnSpc>
              <a:defRPr/>
            </a:pPr>
            <a:r>
              <a:rPr lang="en-US" sz="6300" dirty="0">
                <a:latin typeface="Arial" pitchFamily="34" charset="0"/>
                <a:cs typeface="Arial" pitchFamily="34" charset="0"/>
              </a:rPr>
              <a:t>Treat everyone with respect and dignity.</a:t>
            </a:r>
          </a:p>
          <a:p>
            <a:pPr>
              <a:lnSpc>
                <a:spcPct val="120000"/>
              </a:lnSpc>
              <a:defRPr/>
            </a:pPr>
            <a:r>
              <a:rPr lang="en-US" sz="6300" dirty="0">
                <a:latin typeface="Arial" pitchFamily="34" charset="0"/>
                <a:cs typeface="Arial" pitchFamily="34" charset="0"/>
              </a:rPr>
              <a:t>Respect a patient’s privacy.</a:t>
            </a:r>
          </a:p>
          <a:p>
            <a:pPr marL="109537">
              <a:lnSpc>
                <a:spcPct val="120000"/>
              </a:lnSpc>
              <a:defRPr/>
            </a:pPr>
            <a:r>
              <a:rPr lang="en-US" sz="6300" dirty="0">
                <a:latin typeface="Arial" pitchFamily="34" charset="0"/>
                <a:cs typeface="Arial" pitchFamily="34" charset="0"/>
              </a:rPr>
              <a:t>Do not enter a room is the door is closed.  If you have an item to deliver, take it to the nurse’s station and let them know why you are leaving it there. If the door is open you may enter the room.  However:</a:t>
            </a:r>
          </a:p>
          <a:p>
            <a:pPr lvl="1">
              <a:lnSpc>
                <a:spcPct val="120000"/>
              </a:lnSpc>
              <a:defRPr/>
            </a:pPr>
            <a:r>
              <a:rPr lang="en-US" sz="6300" dirty="0">
                <a:latin typeface="Arial" pitchFamily="34" charset="0"/>
                <a:cs typeface="Arial" pitchFamily="34" charset="0"/>
              </a:rPr>
              <a:t>Always knock before entering the room, even if the door is open.</a:t>
            </a:r>
          </a:p>
          <a:p>
            <a:pPr lvl="1">
              <a:lnSpc>
                <a:spcPct val="120000"/>
              </a:lnSpc>
              <a:defRPr/>
            </a:pPr>
            <a:r>
              <a:rPr lang="en-US" sz="6300" dirty="0">
                <a:latin typeface="Arial" pitchFamily="34" charset="0"/>
                <a:cs typeface="Arial" pitchFamily="34" charset="0"/>
              </a:rPr>
              <a:t>Pause for a moment and then enter the room and state who you are, and why you are there.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468" y="2109056"/>
            <a:ext cx="3401695" cy="186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85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continued …</a:t>
            </a:r>
            <a:br>
              <a:rPr lang="en-US" dirty="0" smtClean="0"/>
            </a:br>
            <a:r>
              <a:rPr lang="en-US" dirty="0" smtClean="0"/>
              <a:t>Helpful, friendly language </a:t>
            </a:r>
            <a:endParaRPr lang="en-US" dirty="0"/>
          </a:p>
        </p:txBody>
      </p:sp>
      <p:sp>
        <p:nvSpPr>
          <p:cNvPr id="3" name="Content Placeholder 2"/>
          <p:cNvSpPr>
            <a:spLocks noGrp="1"/>
          </p:cNvSpPr>
          <p:nvPr>
            <p:ph idx="1"/>
          </p:nvPr>
        </p:nvSpPr>
        <p:spPr>
          <a:xfrm>
            <a:off x="342900" y="1647874"/>
            <a:ext cx="8455914" cy="1675618"/>
          </a:xfrm>
        </p:spPr>
        <p:txBody>
          <a:bodyPr>
            <a:normAutofit/>
          </a:bodyPr>
          <a:lstStyle/>
          <a:p>
            <a:r>
              <a:rPr lang="en-US" dirty="0" smtClean="0"/>
              <a:t>DON’T SAY “I don’t know” DO SAY </a:t>
            </a:r>
            <a:r>
              <a:rPr lang="en-US" dirty="0" smtClean="0">
                <a:solidFill>
                  <a:schemeClr val="accent2">
                    <a:lumMod val="75000"/>
                  </a:schemeClr>
                </a:solidFill>
              </a:rPr>
              <a:t>“Let me find that out for you.” </a:t>
            </a:r>
          </a:p>
          <a:p>
            <a:r>
              <a:rPr lang="en-US" dirty="0" smtClean="0"/>
              <a:t>DON’T SAY “It isn’t my fault it is taking so long.” DO SAY </a:t>
            </a:r>
            <a:r>
              <a:rPr lang="en-US" dirty="0" smtClean="0">
                <a:solidFill>
                  <a:schemeClr val="accent2">
                    <a:lumMod val="75000"/>
                  </a:schemeClr>
                </a:solidFill>
              </a:rPr>
              <a:t>“I apologize for the wait, let me get an update on estimated wait time for you.” </a:t>
            </a:r>
          </a:p>
          <a:p>
            <a:r>
              <a:rPr lang="en-US" dirty="0" smtClean="0"/>
              <a:t>DON’T SAY “So-and-so should have done this already.” DO SAY </a:t>
            </a:r>
            <a:r>
              <a:rPr lang="en-US" dirty="0" smtClean="0">
                <a:solidFill>
                  <a:schemeClr val="accent2">
                    <a:lumMod val="75000"/>
                  </a:schemeClr>
                </a:solidFill>
              </a:rPr>
              <a:t>“Let me get this taken care of for you.” </a:t>
            </a:r>
            <a:endParaRPr lang="en-US" dirty="0">
              <a:solidFill>
                <a:schemeClr val="accent2">
                  <a:lumMod val="75000"/>
                </a:schemeClr>
              </a:solidFill>
            </a:endParaRPr>
          </a:p>
        </p:txBody>
      </p:sp>
      <p:sp>
        <p:nvSpPr>
          <p:cNvPr id="4" name="Title 1"/>
          <p:cNvSpPr txBox="1">
            <a:spLocks/>
          </p:cNvSpPr>
          <p:nvPr/>
        </p:nvSpPr>
        <p:spPr>
          <a:xfrm>
            <a:off x="222739" y="3414346"/>
            <a:ext cx="8455914"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smtClean="0"/>
              <a:t>Customer Service continued …</a:t>
            </a:r>
            <a:br>
              <a:rPr lang="en-US" dirty="0" smtClean="0"/>
            </a:br>
            <a:r>
              <a:rPr lang="en-US" dirty="0" smtClean="0"/>
              <a:t>Reporting abuse </a:t>
            </a:r>
            <a:endParaRPr lang="en-US" dirty="0"/>
          </a:p>
        </p:txBody>
      </p:sp>
      <p:sp>
        <p:nvSpPr>
          <p:cNvPr id="5" name="Content Placeholder 2"/>
          <p:cNvSpPr txBox="1">
            <a:spLocks/>
          </p:cNvSpPr>
          <p:nvPr/>
        </p:nvSpPr>
        <p:spPr>
          <a:xfrm>
            <a:off x="222739" y="4402797"/>
            <a:ext cx="8455914" cy="1488049"/>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457200" indent="-223838"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If you witness, are informed of or have a feeling a patient at the hospital might be being abused physically, mentally or financially report the situation to an employee on that unit, preferably the Nurse Manager or Assistant Nurse Manager right away. Human Resources or the Volunteer Services Manager are options as well if there is not an available employee on the unit. </a:t>
            </a:r>
            <a:endParaRPr lang="en-US" dirty="0"/>
          </a:p>
        </p:txBody>
      </p:sp>
    </p:spTree>
    <p:extLst>
      <p:ext uri="{BB962C8B-B14F-4D97-AF65-F5344CB8AC3E}">
        <p14:creationId xmlns:p14="http://schemas.microsoft.com/office/powerpoint/2010/main" val="4146779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a:t>
            </a:r>
            <a:br>
              <a:rPr lang="en-US" dirty="0" smtClean="0"/>
            </a:br>
            <a:r>
              <a:rPr lang="en-US" dirty="0" smtClean="0"/>
              <a:t>Cell phone, drug / tobacco use </a:t>
            </a:r>
            <a:endParaRPr lang="en-US" dirty="0"/>
          </a:p>
        </p:txBody>
      </p:sp>
      <p:sp>
        <p:nvSpPr>
          <p:cNvPr id="3" name="Content Placeholder 2"/>
          <p:cNvSpPr>
            <a:spLocks noGrp="1"/>
          </p:cNvSpPr>
          <p:nvPr>
            <p:ph idx="1"/>
          </p:nvPr>
        </p:nvSpPr>
        <p:spPr>
          <a:xfrm>
            <a:off x="202224" y="1647873"/>
            <a:ext cx="8596590" cy="4466323"/>
          </a:xfrm>
        </p:spPr>
        <p:txBody>
          <a:bodyPr>
            <a:normAutofit lnSpcReduction="10000"/>
          </a:bodyPr>
          <a:lstStyle/>
          <a:p>
            <a:r>
              <a:rPr lang="en-US" sz="2500" dirty="0" smtClean="0">
                <a:latin typeface="Arial" charset="0"/>
                <a:cs typeface="Arial" charset="0"/>
              </a:rPr>
              <a:t>	 Turn </a:t>
            </a:r>
            <a:r>
              <a:rPr lang="en-US" sz="2500" dirty="0">
                <a:latin typeface="Arial" charset="0"/>
                <a:cs typeface="Arial" charset="0"/>
              </a:rPr>
              <a:t>your cell phone off or put it on the silent mode. If </a:t>
            </a:r>
            <a:r>
              <a:rPr lang="en-US" sz="2500" dirty="0" smtClean="0">
                <a:latin typeface="Arial" charset="0"/>
                <a:cs typeface="Arial" charset="0"/>
              </a:rPr>
              <a:t>	  you </a:t>
            </a:r>
            <a:r>
              <a:rPr lang="en-US" sz="2500" b="1" dirty="0">
                <a:latin typeface="Arial" charset="0"/>
                <a:cs typeface="Arial" charset="0"/>
              </a:rPr>
              <a:t>must</a:t>
            </a:r>
            <a:r>
              <a:rPr lang="en-US" sz="2500" dirty="0">
                <a:latin typeface="Arial" charset="0"/>
                <a:cs typeface="Arial" charset="0"/>
              </a:rPr>
              <a:t> use your personal phone, please excuse </a:t>
            </a:r>
            <a:r>
              <a:rPr lang="en-US" sz="2500" dirty="0" smtClean="0">
                <a:latin typeface="Arial" charset="0"/>
                <a:cs typeface="Arial" charset="0"/>
              </a:rPr>
              <a:t>	  yourself </a:t>
            </a:r>
            <a:r>
              <a:rPr lang="en-US" sz="2500" dirty="0">
                <a:latin typeface="Arial" charset="0"/>
                <a:cs typeface="Arial" charset="0"/>
              </a:rPr>
              <a:t>from your work area and go to a private area </a:t>
            </a:r>
            <a:r>
              <a:rPr lang="en-US" sz="2500" dirty="0" smtClean="0">
                <a:latin typeface="Arial" charset="0"/>
                <a:cs typeface="Arial" charset="0"/>
              </a:rPr>
              <a:t>  	  to </a:t>
            </a:r>
            <a:r>
              <a:rPr lang="en-US" sz="2500" dirty="0">
                <a:latin typeface="Arial" charset="0"/>
                <a:cs typeface="Arial" charset="0"/>
              </a:rPr>
              <a:t>talk. Do not take pictures while you are </a:t>
            </a:r>
            <a:endParaRPr lang="en-US" sz="2500" dirty="0" smtClean="0">
              <a:latin typeface="Arial" charset="0"/>
              <a:cs typeface="Arial" charset="0"/>
            </a:endParaRPr>
          </a:p>
          <a:p>
            <a:r>
              <a:rPr lang="en-US" sz="2500" dirty="0" smtClean="0">
                <a:latin typeface="Arial" charset="0"/>
                <a:cs typeface="Arial" charset="0"/>
              </a:rPr>
              <a:t>volunteering </a:t>
            </a:r>
            <a:r>
              <a:rPr lang="en-US" sz="2500" dirty="0">
                <a:latin typeface="Arial" charset="0"/>
                <a:cs typeface="Arial" charset="0"/>
              </a:rPr>
              <a:t>at Mercy Hospital. </a:t>
            </a:r>
            <a:endParaRPr lang="en-US" sz="2500" dirty="0" smtClean="0">
              <a:latin typeface="Arial" charset="0"/>
              <a:cs typeface="Arial" charset="0"/>
            </a:endParaRPr>
          </a:p>
          <a:p>
            <a:r>
              <a:rPr lang="en-US" sz="2500" dirty="0" smtClean="0">
                <a:latin typeface="Arial" charset="0"/>
                <a:cs typeface="Arial" charset="0"/>
              </a:rPr>
              <a:t>Volunteers </a:t>
            </a:r>
            <a:r>
              <a:rPr lang="en-US" sz="2500" dirty="0">
                <a:latin typeface="Arial" charset="0"/>
                <a:cs typeface="Arial" charset="0"/>
              </a:rPr>
              <a:t>must refrain from the consumption of </a:t>
            </a:r>
            <a:r>
              <a:rPr lang="en-US" sz="2500" dirty="0" smtClean="0">
                <a:latin typeface="Arial" charset="0"/>
                <a:cs typeface="Arial" charset="0"/>
              </a:rPr>
              <a:t>alcohol </a:t>
            </a:r>
            <a:r>
              <a:rPr lang="en-US" sz="2500" dirty="0">
                <a:latin typeface="Arial" charset="0"/>
                <a:cs typeface="Arial" charset="0"/>
              </a:rPr>
              <a:t>and or recreational drugs.  Any indication of </a:t>
            </a:r>
            <a:r>
              <a:rPr lang="en-US" sz="2500" dirty="0" smtClean="0">
                <a:latin typeface="Arial" charset="0"/>
                <a:cs typeface="Arial" charset="0"/>
              </a:rPr>
              <a:t>use prior to </a:t>
            </a:r>
            <a:r>
              <a:rPr lang="en-US" sz="2500" dirty="0">
                <a:latin typeface="Arial" charset="0"/>
                <a:cs typeface="Arial" charset="0"/>
              </a:rPr>
              <a:t>coming to the hospital or during your </a:t>
            </a:r>
            <a:r>
              <a:rPr lang="en-US" sz="2500" dirty="0" smtClean="0">
                <a:latin typeface="Arial" charset="0"/>
                <a:cs typeface="Arial" charset="0"/>
              </a:rPr>
              <a:t>volunteer shift could result in termination. </a:t>
            </a:r>
          </a:p>
          <a:p>
            <a:r>
              <a:rPr lang="en-US" sz="2500" dirty="0">
                <a:latin typeface="Arial" charset="0"/>
                <a:cs typeface="Arial" charset="0"/>
              </a:rPr>
              <a:t>	</a:t>
            </a:r>
            <a:r>
              <a:rPr lang="en-US" sz="2500" dirty="0" smtClean="0">
                <a:latin typeface="Arial" charset="0"/>
                <a:cs typeface="Arial" charset="0"/>
              </a:rPr>
              <a:t>  Mercy Hospital is a smoke free and tobacco free </a:t>
            </a:r>
          </a:p>
          <a:p>
            <a:r>
              <a:rPr lang="en-US" sz="2500" dirty="0">
                <a:latin typeface="Arial" charset="0"/>
                <a:cs typeface="Arial" charset="0"/>
              </a:rPr>
              <a:t>	</a:t>
            </a:r>
            <a:r>
              <a:rPr lang="en-US" sz="2500" dirty="0" smtClean="0">
                <a:latin typeface="Arial" charset="0"/>
                <a:cs typeface="Arial" charset="0"/>
              </a:rPr>
              <a:t>  zone. Clothing must smell smoke free while 	   		  volunteering. </a:t>
            </a:r>
            <a:endParaRPr lang="en-US" sz="2500" dirty="0">
              <a:latin typeface="Arial" charset="0"/>
              <a:cs typeface="Arial" charset="0"/>
            </a:endParaRP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98" y="1709407"/>
            <a:ext cx="926856" cy="125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98" y="4626589"/>
            <a:ext cx="1018054" cy="103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38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and Understanding</a:t>
            </a:r>
            <a:endParaRPr lang="en-US" dirty="0"/>
          </a:p>
        </p:txBody>
      </p:sp>
      <p:sp>
        <p:nvSpPr>
          <p:cNvPr id="3" name="Content Placeholder 2"/>
          <p:cNvSpPr>
            <a:spLocks noGrp="1"/>
          </p:cNvSpPr>
          <p:nvPr>
            <p:ph idx="1"/>
          </p:nvPr>
        </p:nvSpPr>
        <p:spPr>
          <a:xfrm>
            <a:off x="342900" y="1250576"/>
            <a:ext cx="8455914" cy="4654568"/>
          </a:xfrm>
        </p:spPr>
        <p:txBody>
          <a:bodyPr>
            <a:normAutofit/>
          </a:bodyPr>
          <a:lstStyle/>
          <a:p>
            <a:r>
              <a:rPr lang="en-US" dirty="0" smtClean="0"/>
              <a:t>It is key to ensure empathy and understanding of the struggles and stress our patients and visitors might be going through. </a:t>
            </a:r>
          </a:p>
          <a:p>
            <a:r>
              <a:rPr lang="en-US" dirty="0" smtClean="0"/>
              <a:t>… How will I pay for all these bills?</a:t>
            </a:r>
          </a:p>
          <a:p>
            <a:r>
              <a:rPr lang="en-US" dirty="0" smtClean="0"/>
              <a:t>… What tests will they have to do?</a:t>
            </a:r>
          </a:p>
          <a:p>
            <a:r>
              <a:rPr lang="en-US" dirty="0" smtClean="0"/>
              <a:t>… How long is this going to take?</a:t>
            </a:r>
          </a:p>
          <a:p>
            <a:r>
              <a:rPr lang="en-US" dirty="0" smtClean="0"/>
              <a:t>… Is anyone feeding my dog? </a:t>
            </a:r>
          </a:p>
          <a:p>
            <a:r>
              <a:rPr lang="en-US" dirty="0" smtClean="0"/>
              <a:t>… What is wrong with me now? </a:t>
            </a:r>
          </a:p>
          <a:p>
            <a:r>
              <a:rPr lang="en-US" dirty="0" smtClean="0"/>
              <a:t>… How do I tell my kids? </a:t>
            </a:r>
          </a:p>
          <a:p>
            <a:endParaRPr lang="en-US" dirty="0" smtClean="0"/>
          </a:p>
          <a:p>
            <a:r>
              <a:rPr lang="en-US" b="1" dirty="0" smtClean="0"/>
              <a:t>Please view the below video before continuing. </a:t>
            </a:r>
            <a:endParaRPr lang="en-US" dirty="0"/>
          </a:p>
          <a:p>
            <a:r>
              <a:rPr lang="en-US" dirty="0" smtClean="0">
                <a:hlinkClick r:id="rId2"/>
              </a:rPr>
              <a:t>https://www.youtube.com/watch?v=cDDWvj_q-o8</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10278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1"/>
            <a:ext cx="8455914" cy="484496"/>
          </a:xfrm>
        </p:spPr>
        <p:txBody>
          <a:bodyPr/>
          <a:lstStyle/>
          <a:p>
            <a:r>
              <a:rPr lang="en-US" dirty="0" smtClean="0"/>
              <a:t>Diversity and Equality </a:t>
            </a:r>
            <a:endParaRPr lang="en-US" dirty="0"/>
          </a:p>
        </p:txBody>
      </p:sp>
      <p:sp>
        <p:nvSpPr>
          <p:cNvPr id="3" name="Content Placeholder 2"/>
          <p:cNvSpPr>
            <a:spLocks noGrp="1"/>
          </p:cNvSpPr>
          <p:nvPr>
            <p:ph idx="1"/>
          </p:nvPr>
        </p:nvSpPr>
        <p:spPr>
          <a:xfrm>
            <a:off x="316524" y="1058788"/>
            <a:ext cx="8455914" cy="5110000"/>
          </a:xfrm>
        </p:spPr>
        <p:txBody>
          <a:bodyPr/>
          <a:lstStyle/>
          <a:p>
            <a:r>
              <a:rPr lang="en-US" dirty="0"/>
              <a:t>Diversity means understanding that each individual is unique and also </a:t>
            </a:r>
            <a:r>
              <a:rPr lang="en-US" dirty="0" smtClean="0"/>
              <a:t>recognizing </a:t>
            </a:r>
            <a:r>
              <a:rPr lang="en-US" dirty="0"/>
              <a:t>our individual differences. The differences can </a:t>
            </a:r>
            <a:r>
              <a:rPr lang="en-US" dirty="0" smtClean="0"/>
              <a:t>be (but are not limited to) </a:t>
            </a:r>
            <a:r>
              <a:rPr lang="en-US" dirty="0"/>
              <a:t>race, ethnicity, gender, sexual orientation, socio-economic status, age, physical abilities, religious beliefs, political beliefs or other </a:t>
            </a:r>
            <a:r>
              <a:rPr lang="en-US" dirty="0" smtClean="0"/>
              <a:t>ideologies. At Mercy Iowa City we value diversity and uphold equality. Equality, by definition, meaning </a:t>
            </a:r>
            <a:r>
              <a:rPr lang="en-US" i="1" dirty="0" smtClean="0"/>
              <a:t>the state of being equal, especially in status, rights and opportunity</a:t>
            </a:r>
            <a:r>
              <a:rPr lang="en-US" dirty="0" smtClean="0"/>
              <a:t>. </a:t>
            </a:r>
          </a:p>
          <a:p>
            <a:pPr algn="ctr"/>
            <a:r>
              <a:rPr lang="en-US" dirty="0" smtClean="0"/>
              <a:t>We treat EVERYONE with respect, dignity and quality care. </a:t>
            </a:r>
          </a:p>
          <a:p>
            <a:pPr algn="ctr"/>
            <a:r>
              <a:rPr lang="en-US" dirty="0" smtClean="0"/>
              <a:t>Failure to do so will result in termination of volunteer status.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0" y="3912993"/>
            <a:ext cx="3179928" cy="215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90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Liaison Volunteers - VOCERA</a:t>
            </a:r>
            <a:endParaRPr lang="en-US" dirty="0"/>
          </a:p>
        </p:txBody>
      </p:sp>
      <p:sp>
        <p:nvSpPr>
          <p:cNvPr id="3" name="Content Placeholder 2"/>
          <p:cNvSpPr>
            <a:spLocks noGrp="1"/>
          </p:cNvSpPr>
          <p:nvPr>
            <p:ph idx="1"/>
          </p:nvPr>
        </p:nvSpPr>
        <p:spPr>
          <a:xfrm>
            <a:off x="342900" y="1647874"/>
            <a:ext cx="8455914" cy="3524627"/>
          </a:xfrm>
        </p:spPr>
        <p:txBody>
          <a:bodyPr>
            <a:noAutofit/>
          </a:bodyPr>
          <a:lstStyle/>
          <a:p>
            <a:r>
              <a:rPr lang="en-US" sz="2500" dirty="0" smtClean="0"/>
              <a:t>Our Professional Liaison Volunteers (and select others) will utilize a </a:t>
            </a:r>
            <a:r>
              <a:rPr lang="en-US" sz="2500" dirty="0" err="1" smtClean="0"/>
              <a:t>vocera</a:t>
            </a:r>
            <a:r>
              <a:rPr lang="en-US" sz="2500" dirty="0" smtClean="0"/>
              <a:t> for communication. It is important that ALL volunteers know that when talking on a </a:t>
            </a:r>
            <a:r>
              <a:rPr lang="en-US" sz="2500" dirty="0" err="1" smtClean="0"/>
              <a:t>vocera</a:t>
            </a:r>
            <a:r>
              <a:rPr lang="en-US" sz="2500" dirty="0" smtClean="0"/>
              <a:t> patient confidentiality must be maintained. </a:t>
            </a:r>
          </a:p>
          <a:p>
            <a:endParaRPr lang="en-US" sz="2500" dirty="0"/>
          </a:p>
          <a:p>
            <a:r>
              <a:rPr lang="en-US" sz="2500" dirty="0" smtClean="0"/>
              <a:t>If you will use a </a:t>
            </a:r>
            <a:r>
              <a:rPr lang="en-US" sz="2500" dirty="0" err="1" smtClean="0"/>
              <a:t>vocera</a:t>
            </a:r>
            <a:r>
              <a:rPr lang="en-US" sz="2500" dirty="0" smtClean="0"/>
              <a:t>, you will be shown how to sign in using your name, and communicate appropriately during your unit specific orientation. </a:t>
            </a:r>
            <a:endParaRPr lang="en-US" sz="2500" dirty="0"/>
          </a:p>
        </p:txBody>
      </p:sp>
    </p:spTree>
    <p:extLst>
      <p:ext uri="{BB962C8B-B14F-4D97-AF65-F5344CB8AC3E}">
        <p14:creationId xmlns:p14="http://schemas.microsoft.com/office/powerpoint/2010/main" val="2165189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Vocera</a:t>
            </a:r>
            <a:r>
              <a:rPr lang="en-US" dirty="0" smtClean="0"/>
              <a:t> Use: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406" y="108955"/>
            <a:ext cx="5680809" cy="605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07" y="1405812"/>
            <a:ext cx="3236399" cy="386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516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Benefits </a:t>
            </a:r>
            <a:endParaRPr lang="en-US" dirty="0"/>
          </a:p>
        </p:txBody>
      </p:sp>
      <p:sp>
        <p:nvSpPr>
          <p:cNvPr id="3" name="Content Placeholder 2"/>
          <p:cNvSpPr>
            <a:spLocks noGrp="1"/>
          </p:cNvSpPr>
          <p:nvPr>
            <p:ph idx="1"/>
          </p:nvPr>
        </p:nvSpPr>
        <p:spPr>
          <a:xfrm>
            <a:off x="342900" y="1134208"/>
            <a:ext cx="8455914" cy="4770936"/>
          </a:xfrm>
        </p:spPr>
        <p:txBody>
          <a:bodyPr>
            <a:normAutofit/>
          </a:bodyPr>
          <a:lstStyle/>
          <a:p>
            <a:pPr marL="0" lvl="1" indent="0">
              <a:lnSpc>
                <a:spcPct val="100000"/>
              </a:lnSpc>
              <a:buNone/>
            </a:pPr>
            <a:r>
              <a:rPr lang="en-US" sz="2400" dirty="0">
                <a:latin typeface="Arial" charset="0"/>
                <a:cs typeface="Arial" charset="0"/>
              </a:rPr>
              <a:t>Cafeteria discount </a:t>
            </a:r>
            <a:r>
              <a:rPr lang="en-US" sz="2400" dirty="0" smtClean="0">
                <a:latin typeface="Arial" charset="0"/>
                <a:cs typeface="Arial" charset="0"/>
              </a:rPr>
              <a:t>of 20% on </a:t>
            </a:r>
            <a:r>
              <a:rPr lang="en-US" sz="2400" dirty="0">
                <a:latin typeface="Arial" charset="0"/>
                <a:cs typeface="Arial" charset="0"/>
              </a:rPr>
              <a:t>volunteer shift days</a:t>
            </a:r>
            <a:r>
              <a:rPr lang="en-US" sz="2400" dirty="0" smtClean="0">
                <a:latin typeface="Arial" charset="0"/>
                <a:cs typeface="Arial" charset="0"/>
              </a:rPr>
              <a:t>. You must show your volunteer badge to receive the discount. </a:t>
            </a:r>
            <a:endParaRPr lang="en-US" sz="2400" dirty="0">
              <a:latin typeface="Arial" charset="0"/>
              <a:cs typeface="Arial" charset="0"/>
            </a:endParaRPr>
          </a:p>
          <a:p>
            <a:pPr marL="0" lvl="1" indent="0">
              <a:lnSpc>
                <a:spcPct val="100000"/>
              </a:lnSpc>
              <a:buNone/>
            </a:pPr>
            <a:r>
              <a:rPr lang="en-US" sz="2400" dirty="0">
                <a:latin typeface="Arial" charset="0"/>
                <a:cs typeface="Arial" charset="0"/>
              </a:rPr>
              <a:t>Personal letters of recommendation may be requested for those volunteers that contribute </a:t>
            </a:r>
            <a:r>
              <a:rPr lang="en-US" sz="2400" dirty="0">
                <a:solidFill>
                  <a:schemeClr val="accent2">
                    <a:lumMod val="75000"/>
                  </a:schemeClr>
                </a:solidFill>
                <a:latin typeface="Arial" charset="0"/>
                <a:cs typeface="Arial" charset="0"/>
              </a:rPr>
              <a:t>50 hours or more </a:t>
            </a:r>
            <a:r>
              <a:rPr lang="en-US" sz="2400" dirty="0">
                <a:latin typeface="Arial" charset="0"/>
                <a:cs typeface="Arial" charset="0"/>
              </a:rPr>
              <a:t>of service</a:t>
            </a:r>
            <a:r>
              <a:rPr lang="en-US" sz="2400" dirty="0" smtClean="0">
                <a:latin typeface="Arial" charset="0"/>
                <a:cs typeface="Arial" charset="0"/>
              </a:rPr>
              <a:t>.</a:t>
            </a:r>
          </a:p>
          <a:p>
            <a:pPr marL="0" lvl="1" indent="0">
              <a:lnSpc>
                <a:spcPct val="100000"/>
              </a:lnSpc>
              <a:buNone/>
            </a:pPr>
            <a:r>
              <a:rPr lang="en-US" sz="2400" dirty="0" smtClean="0">
                <a:latin typeface="Arial" charset="0"/>
                <a:cs typeface="Arial" charset="0"/>
              </a:rPr>
              <a:t>Record of hours served at any hour amount. </a:t>
            </a:r>
            <a:endParaRPr lang="en-US" sz="2400" dirty="0">
              <a:latin typeface="Arial" charset="0"/>
              <a:cs typeface="Arial" charset="0"/>
            </a:endParaRPr>
          </a:p>
          <a:p>
            <a:pPr marL="0" lvl="1" indent="0">
              <a:lnSpc>
                <a:spcPct val="100000"/>
              </a:lnSpc>
              <a:buNone/>
            </a:pPr>
            <a:r>
              <a:rPr lang="en-US" sz="2400" dirty="0">
                <a:latin typeface="Arial" charset="0"/>
                <a:cs typeface="Arial" charset="0"/>
              </a:rPr>
              <a:t>Knowing the volunteer service you are providing is </a:t>
            </a:r>
            <a:r>
              <a:rPr lang="en-US" sz="2400" dirty="0" smtClean="0">
                <a:latin typeface="Arial" charset="0"/>
                <a:cs typeface="Arial" charset="0"/>
              </a:rPr>
              <a:t>VALUED </a:t>
            </a:r>
            <a:r>
              <a:rPr lang="en-US" sz="2400" dirty="0">
                <a:latin typeface="Arial" charset="0"/>
                <a:cs typeface="Arial" charset="0"/>
              </a:rPr>
              <a:t>assistance to Mercy Hospital. Thank you! </a:t>
            </a:r>
          </a:p>
        </p:txBody>
      </p:sp>
    </p:spTree>
    <p:extLst>
      <p:ext uri="{BB962C8B-B14F-4D97-AF65-F5344CB8AC3E}">
        <p14:creationId xmlns:p14="http://schemas.microsoft.com/office/powerpoint/2010/main" val="3254619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6912D1-7359-4B68-9151-33FFFAA2E450}"/>
              </a:ext>
            </a:extLst>
          </p:cNvPr>
          <p:cNvSpPr>
            <a:spLocks noGrp="1"/>
          </p:cNvSpPr>
          <p:nvPr>
            <p:ph type="title"/>
          </p:nvPr>
        </p:nvSpPr>
        <p:spPr/>
        <p:txBody>
          <a:bodyPr>
            <a:normAutofit fontScale="90000"/>
          </a:bodyPr>
          <a:lstStyle/>
          <a:p>
            <a:r>
              <a:rPr lang="en-US" dirty="0" smtClean="0"/>
              <a:t>“Volunteers don’t get paid; Not because they are worthless, but because they are priceless.” – Sherry Anderson</a:t>
            </a:r>
            <a:endParaRPr lang="en-US" dirty="0"/>
          </a:p>
        </p:txBody>
      </p:sp>
      <p:sp>
        <p:nvSpPr>
          <p:cNvPr id="7" name="Date Placeholder 6">
            <a:extLst>
              <a:ext uri="{FF2B5EF4-FFF2-40B4-BE49-F238E27FC236}">
                <a16:creationId xmlns="" xmlns:a16="http://schemas.microsoft.com/office/drawing/2014/main" id="{4AE8FBC8-3EE8-4213-AEC6-1FF28E692DE0}"/>
              </a:ext>
            </a:extLst>
          </p:cNvPr>
          <p:cNvSpPr>
            <a:spLocks noGrp="1"/>
          </p:cNvSpPr>
          <p:nvPr>
            <p:ph type="dt" sz="half" idx="10"/>
          </p:nvPr>
        </p:nvSpPr>
        <p:spPr/>
        <p:txBody>
          <a:bodyPr/>
          <a:lstStyle/>
          <a:p>
            <a:fld id="{AF674EB2-707E-4A88-A5CF-D06D2A6FE284}" type="datetime1">
              <a:rPr lang="en-US" smtClean="0"/>
              <a:t>9/1/2020</a:t>
            </a:fld>
            <a:endParaRPr lang="en-US" dirty="0"/>
          </a:p>
        </p:txBody>
      </p:sp>
      <p:sp>
        <p:nvSpPr>
          <p:cNvPr id="8" name="Footer Placeholder 7">
            <a:extLst>
              <a:ext uri="{FF2B5EF4-FFF2-40B4-BE49-F238E27FC236}">
                <a16:creationId xmlns="" xmlns:a16="http://schemas.microsoft.com/office/drawing/2014/main" id="{7E486B7B-6AF1-47DB-BDF0-E8DA8D3FF39B}"/>
              </a:ext>
            </a:extLst>
          </p:cNvPr>
          <p:cNvSpPr>
            <a:spLocks noGrp="1"/>
          </p:cNvSpPr>
          <p:nvPr>
            <p:ph type="ftr" sz="quarter" idx="11"/>
          </p:nvPr>
        </p:nvSpPr>
        <p:spPr/>
        <p:txBody>
          <a:bodyPr/>
          <a:lstStyle/>
          <a:p>
            <a:r>
              <a:rPr lang="en-US" dirty="0"/>
              <a:t>Use “Insert” &gt; “Header &amp; Footer“ to change footers or date</a:t>
            </a:r>
          </a:p>
        </p:txBody>
      </p:sp>
      <p:sp>
        <p:nvSpPr>
          <p:cNvPr id="9" name="Slide Number Placeholder 8">
            <a:extLst>
              <a:ext uri="{FF2B5EF4-FFF2-40B4-BE49-F238E27FC236}">
                <a16:creationId xmlns="" xmlns:a16="http://schemas.microsoft.com/office/drawing/2014/main" id="{3E235AE7-CD54-45F4-973F-DD10D00AD567}"/>
              </a:ext>
            </a:extLst>
          </p:cNvPr>
          <p:cNvSpPr>
            <a:spLocks noGrp="1"/>
          </p:cNvSpPr>
          <p:nvPr>
            <p:ph type="sldNum" sz="quarter" idx="12"/>
          </p:nvPr>
        </p:nvSpPr>
        <p:spPr/>
        <p:txBody>
          <a:bodyPr/>
          <a:lstStyle/>
          <a:p>
            <a:fld id="{98F3B7AE-F47B-4B75-B549-FED64072A6F1}" type="slidenum">
              <a:rPr lang="en-US" smtClean="0"/>
              <a:pPr/>
              <a:t>49</a:t>
            </a:fld>
            <a:endParaRPr lang="en-US" dirty="0"/>
          </a:p>
        </p:txBody>
      </p:sp>
      <p:sp>
        <p:nvSpPr>
          <p:cNvPr id="3" name="Content Placeholder 2">
            <a:extLst>
              <a:ext uri="{FF2B5EF4-FFF2-40B4-BE49-F238E27FC236}">
                <a16:creationId xmlns="" xmlns:a16="http://schemas.microsoft.com/office/drawing/2014/main" id="{D66923E4-D460-4BDF-8A38-86840C734AA1}"/>
              </a:ext>
            </a:extLst>
          </p:cNvPr>
          <p:cNvSpPr>
            <a:spLocks noGrp="1"/>
          </p:cNvSpPr>
          <p:nvPr>
            <p:ph type="body" idx="1"/>
          </p:nvPr>
        </p:nvSpPr>
        <p:spPr>
          <a:xfrm>
            <a:off x="5923127" y="4704520"/>
            <a:ext cx="2579427" cy="1371600"/>
          </a:xfrm>
        </p:spPr>
        <p:txBody>
          <a:bodyPr/>
          <a:lstStyle/>
          <a:p>
            <a:pPr algn="ctr"/>
            <a:r>
              <a:rPr lang="en-US" dirty="0" smtClean="0"/>
              <a:t>THANK YOU FOR BEING A MERCY VOLUNTEER! </a:t>
            </a:r>
            <a:endParaRPr lang="en-US" dirty="0"/>
          </a:p>
        </p:txBody>
      </p:sp>
    </p:spTree>
    <p:extLst>
      <p:ext uri="{BB962C8B-B14F-4D97-AF65-F5344CB8AC3E}">
        <p14:creationId xmlns:p14="http://schemas.microsoft.com/office/powerpoint/2010/main" val="70325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270" y="372785"/>
            <a:ext cx="3108792" cy="552674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64" y="344740"/>
            <a:ext cx="3124567" cy="5554786"/>
          </a:xfrm>
          <a:prstGeom prst="rect">
            <a:avLst/>
          </a:prstGeom>
        </p:spPr>
      </p:pic>
    </p:spTree>
    <p:extLst>
      <p:ext uri="{BB962C8B-B14F-4D97-AF65-F5344CB8AC3E}">
        <p14:creationId xmlns:p14="http://schemas.microsoft.com/office/powerpoint/2010/main" val="3768072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Guild </a:t>
            </a:r>
            <a:endParaRPr lang="en-US" dirty="0"/>
          </a:p>
        </p:txBody>
      </p:sp>
      <p:sp>
        <p:nvSpPr>
          <p:cNvPr id="3" name="Content Placeholder 2"/>
          <p:cNvSpPr>
            <a:spLocks noGrp="1"/>
          </p:cNvSpPr>
          <p:nvPr>
            <p:ph idx="1"/>
          </p:nvPr>
        </p:nvSpPr>
        <p:spPr>
          <a:xfrm>
            <a:off x="342900" y="1105469"/>
            <a:ext cx="8455914" cy="4799675"/>
          </a:xfrm>
        </p:spPr>
        <p:txBody>
          <a:bodyPr>
            <a:normAutofit fontScale="40000" lnSpcReduction="20000"/>
          </a:bodyPr>
          <a:lstStyle/>
          <a:p>
            <a:pPr>
              <a:lnSpc>
                <a:spcPct val="120000"/>
              </a:lnSpc>
            </a:pPr>
            <a:r>
              <a:rPr lang="en-US" sz="3900" dirty="0">
                <a:latin typeface="Arial" charset="0"/>
                <a:cs typeface="Arial" charset="0"/>
              </a:rPr>
              <a:t>The Mercy Guild is a volunteer group that raises </a:t>
            </a:r>
            <a:r>
              <a:rPr lang="en-US" sz="3900" dirty="0" smtClean="0">
                <a:latin typeface="Arial" charset="0"/>
                <a:cs typeface="Arial" charset="0"/>
              </a:rPr>
              <a:t>funds to donate to the Mercy Foundation with the goal of purchasing </a:t>
            </a:r>
            <a:r>
              <a:rPr lang="en-US" sz="3900" dirty="0">
                <a:latin typeface="Arial" charset="0"/>
                <a:cs typeface="Arial" charset="0"/>
              </a:rPr>
              <a:t>items for the hospital that assist in overall patient satisfaction and care. </a:t>
            </a:r>
          </a:p>
          <a:p>
            <a:pPr>
              <a:lnSpc>
                <a:spcPct val="120000"/>
              </a:lnSpc>
            </a:pPr>
            <a:r>
              <a:rPr lang="en-US" sz="3900" dirty="0" smtClean="0">
                <a:latin typeface="Arial" charset="0"/>
                <a:cs typeface="Arial" charset="0"/>
              </a:rPr>
              <a:t>The </a:t>
            </a:r>
            <a:r>
              <a:rPr lang="en-US" sz="3900" dirty="0">
                <a:latin typeface="Arial" charset="0"/>
                <a:cs typeface="Arial" charset="0"/>
              </a:rPr>
              <a:t>Guild’s fund-raising services are the:</a:t>
            </a:r>
          </a:p>
          <a:p>
            <a:pPr lvl="1">
              <a:lnSpc>
                <a:spcPct val="120000"/>
              </a:lnSpc>
            </a:pPr>
            <a:r>
              <a:rPr lang="en-US" sz="3900" b="1" dirty="0">
                <a:latin typeface="Arial" charset="0"/>
                <a:cs typeface="Arial" charset="0"/>
              </a:rPr>
              <a:t>Mercy Gift Shop</a:t>
            </a:r>
          </a:p>
          <a:p>
            <a:pPr lvl="1">
              <a:lnSpc>
                <a:spcPct val="120000"/>
              </a:lnSpc>
            </a:pPr>
            <a:r>
              <a:rPr lang="en-US" sz="3900" b="1" dirty="0">
                <a:latin typeface="Arial" charset="0"/>
                <a:cs typeface="Arial" charset="0"/>
              </a:rPr>
              <a:t>Guest Lodging Service</a:t>
            </a:r>
          </a:p>
          <a:p>
            <a:pPr lvl="1">
              <a:lnSpc>
                <a:spcPct val="120000"/>
              </a:lnSpc>
            </a:pPr>
            <a:r>
              <a:rPr lang="en-US" sz="3900" b="1" dirty="0">
                <a:latin typeface="Arial" charset="0"/>
                <a:cs typeface="Arial" charset="0"/>
              </a:rPr>
              <a:t>Vending </a:t>
            </a:r>
            <a:r>
              <a:rPr lang="en-US" sz="3900" b="1" dirty="0" smtClean="0">
                <a:latin typeface="Arial" charset="0"/>
                <a:cs typeface="Arial" charset="0"/>
              </a:rPr>
              <a:t>Service and more </a:t>
            </a:r>
          </a:p>
          <a:p>
            <a:pPr marL="0" lvl="1" indent="0">
              <a:lnSpc>
                <a:spcPct val="120000"/>
              </a:lnSpc>
              <a:buNone/>
            </a:pPr>
            <a:r>
              <a:rPr lang="en-US" sz="3900" dirty="0" smtClean="0">
                <a:latin typeface="Arial" pitchFamily="34" charset="0"/>
                <a:cs typeface="Arial" pitchFamily="34" charset="0"/>
              </a:rPr>
              <a:t>Guild </a:t>
            </a:r>
            <a:r>
              <a:rPr lang="en-US" sz="3900" dirty="0">
                <a:latin typeface="Arial" pitchFamily="34" charset="0"/>
                <a:cs typeface="Arial" pitchFamily="34" charset="0"/>
              </a:rPr>
              <a:t>Membership is </a:t>
            </a:r>
            <a:r>
              <a:rPr lang="en-US" sz="3900" b="1" dirty="0">
                <a:latin typeface="Arial" pitchFamily="34" charset="0"/>
                <a:cs typeface="Arial" pitchFamily="34" charset="0"/>
              </a:rPr>
              <a:t>$10 per year </a:t>
            </a:r>
            <a:r>
              <a:rPr lang="en-US" sz="3900" dirty="0">
                <a:latin typeface="Arial" pitchFamily="34" charset="0"/>
                <a:cs typeface="Arial" pitchFamily="34" charset="0"/>
              </a:rPr>
              <a:t>or $100 for a lifetime. Membership entitles you to:</a:t>
            </a:r>
          </a:p>
          <a:p>
            <a:pPr marL="621792" lvl="1">
              <a:lnSpc>
                <a:spcPct val="120000"/>
              </a:lnSpc>
              <a:spcBef>
                <a:spcPts val="324"/>
              </a:spcBef>
              <a:buFont typeface="Verdana"/>
              <a:buChar char="◦"/>
              <a:defRPr/>
            </a:pPr>
            <a:r>
              <a:rPr lang="en-US" sz="3900" b="1" dirty="0">
                <a:latin typeface="Arial" pitchFamily="34" charset="0"/>
                <a:cs typeface="Arial" pitchFamily="34" charset="0"/>
              </a:rPr>
              <a:t>A 20% discount in the Gift Shop on the days you volunteer.</a:t>
            </a:r>
          </a:p>
          <a:p>
            <a:pPr marL="621792" lvl="1">
              <a:lnSpc>
                <a:spcPct val="120000"/>
              </a:lnSpc>
              <a:spcBef>
                <a:spcPts val="324"/>
              </a:spcBef>
              <a:buFont typeface="Verdana"/>
              <a:buChar char="◦"/>
              <a:defRPr/>
            </a:pPr>
            <a:r>
              <a:rPr lang="en-US" sz="3900" dirty="0">
                <a:latin typeface="Arial" pitchFamily="34" charset="0"/>
                <a:cs typeface="Arial" pitchFamily="34" charset="0"/>
              </a:rPr>
              <a:t>Special recognition awards for service hours</a:t>
            </a:r>
          </a:p>
          <a:p>
            <a:pPr marL="621792" lvl="1">
              <a:lnSpc>
                <a:spcPct val="120000"/>
              </a:lnSpc>
              <a:spcBef>
                <a:spcPts val="324"/>
              </a:spcBef>
              <a:buFont typeface="Verdana"/>
              <a:buChar char="◦"/>
              <a:defRPr/>
            </a:pPr>
            <a:r>
              <a:rPr lang="en-US" sz="3900" dirty="0">
                <a:latin typeface="Arial" pitchFamily="34" charset="0"/>
                <a:cs typeface="Arial" pitchFamily="34" charset="0"/>
              </a:rPr>
              <a:t>An invitation to attend monthly Guild Board meetings</a:t>
            </a:r>
          </a:p>
          <a:p>
            <a:pPr marL="621792" lvl="1">
              <a:lnSpc>
                <a:spcPct val="120000"/>
              </a:lnSpc>
              <a:spcBef>
                <a:spcPts val="324"/>
              </a:spcBef>
              <a:buFont typeface="Verdana"/>
              <a:buChar char="◦"/>
              <a:defRPr/>
            </a:pPr>
            <a:r>
              <a:rPr lang="en-US" sz="3900" b="1" dirty="0">
                <a:latin typeface="Arial" pitchFamily="34" charset="0"/>
                <a:cs typeface="Arial" pitchFamily="34" charset="0"/>
              </a:rPr>
              <a:t>An opportunity to serve in a leadership capacity – great for resumes and college referrals! </a:t>
            </a:r>
          </a:p>
          <a:p>
            <a:pPr marL="457200" lvl="1" indent="0">
              <a:lnSpc>
                <a:spcPct val="120000"/>
              </a:lnSpc>
              <a:spcBef>
                <a:spcPts val="324"/>
              </a:spcBef>
              <a:buNone/>
              <a:defRPr/>
            </a:pPr>
            <a:endParaRPr lang="en-US" sz="3900" b="1" dirty="0">
              <a:latin typeface="Arial" pitchFamily="34" charset="0"/>
              <a:cs typeface="Arial" pitchFamily="34" charset="0"/>
            </a:endParaRPr>
          </a:p>
          <a:p>
            <a:pPr marL="457200" lvl="1" indent="0" algn="ctr">
              <a:lnSpc>
                <a:spcPct val="120000"/>
              </a:lnSpc>
              <a:spcBef>
                <a:spcPts val="324"/>
              </a:spcBef>
              <a:buNone/>
              <a:defRPr/>
            </a:pPr>
            <a:r>
              <a:rPr lang="en-US" sz="3900" b="1" dirty="0">
                <a:latin typeface="Arial" pitchFamily="34" charset="0"/>
                <a:cs typeface="Arial" pitchFamily="34" charset="0"/>
              </a:rPr>
              <a:t>If you are interested in </a:t>
            </a:r>
            <a:r>
              <a:rPr lang="en-US" sz="3900" b="1" dirty="0" smtClean="0">
                <a:latin typeface="Arial" pitchFamily="34" charset="0"/>
                <a:cs typeface="Arial" pitchFamily="34" charset="0"/>
              </a:rPr>
              <a:t>joining contact the Volunteer Services </a:t>
            </a:r>
            <a:r>
              <a:rPr lang="en-US" sz="3900" b="1" dirty="0">
                <a:latin typeface="Arial" pitchFamily="34" charset="0"/>
                <a:cs typeface="Arial" pitchFamily="34" charset="0"/>
              </a:rPr>
              <a:t>Manager. </a:t>
            </a:r>
          </a:p>
          <a:p>
            <a:pPr marL="0" lvl="1" indent="0">
              <a:lnSpc>
                <a:spcPct val="100000"/>
              </a:lnSpc>
              <a:buNone/>
            </a:pPr>
            <a:endParaRPr lang="en-US" sz="3000" b="1" dirty="0">
              <a:latin typeface="Arial" charset="0"/>
              <a:cs typeface="Arial" charset="0"/>
            </a:endParaRPr>
          </a:p>
          <a:p>
            <a:endParaRPr lang="en-US" dirty="0"/>
          </a:p>
        </p:txBody>
      </p:sp>
    </p:spTree>
    <p:extLst>
      <p:ext uri="{BB962C8B-B14F-4D97-AF65-F5344CB8AC3E}">
        <p14:creationId xmlns:p14="http://schemas.microsoft.com/office/powerpoint/2010/main" val="3413432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Guest Lodging </a:t>
            </a:r>
            <a:endParaRPr lang="en-US" dirty="0"/>
          </a:p>
        </p:txBody>
      </p:sp>
      <p:sp>
        <p:nvSpPr>
          <p:cNvPr id="3" name="Content Placeholder 2"/>
          <p:cNvSpPr>
            <a:spLocks noGrp="1"/>
          </p:cNvSpPr>
          <p:nvPr>
            <p:ph idx="1"/>
          </p:nvPr>
        </p:nvSpPr>
        <p:spPr>
          <a:xfrm>
            <a:off x="301225" y="1129128"/>
            <a:ext cx="8455914" cy="5034280"/>
          </a:xfrm>
        </p:spPr>
        <p:txBody>
          <a:bodyPr>
            <a:noAutofit/>
          </a:bodyPr>
          <a:lstStyle/>
          <a:p>
            <a:pPr>
              <a:lnSpc>
                <a:spcPct val="100000"/>
              </a:lnSpc>
            </a:pPr>
            <a:r>
              <a:rPr lang="en-US" sz="2400" dirty="0" smtClean="0"/>
              <a:t>Mercy Guest Lodging is located on level 3 – north. </a:t>
            </a:r>
          </a:p>
          <a:p>
            <a:pPr>
              <a:lnSpc>
                <a:spcPct val="100000"/>
              </a:lnSpc>
            </a:pPr>
            <a:r>
              <a:rPr lang="en-US" sz="1400" dirty="0" smtClean="0"/>
              <a:t>Rooms are $35 per night for loved ones of patients at Mercy, or patients coming in the night before an early </a:t>
            </a:r>
          </a:p>
          <a:p>
            <a:pPr>
              <a:lnSpc>
                <a:spcPct val="100000"/>
              </a:lnSpc>
            </a:pPr>
            <a:r>
              <a:rPr lang="en-US" sz="1400" dirty="0" smtClean="0"/>
              <a:t>appointment, procedure or operation. </a:t>
            </a:r>
          </a:p>
          <a:p>
            <a:pPr>
              <a:lnSpc>
                <a:spcPct val="100000"/>
              </a:lnSpc>
            </a:pPr>
            <a:endParaRPr lang="en-US" sz="2400" dirty="0" smtClean="0"/>
          </a:p>
          <a:p>
            <a:pPr>
              <a:lnSpc>
                <a:spcPct val="100000"/>
              </a:lnSpc>
            </a:pPr>
            <a:r>
              <a:rPr lang="en-US" sz="2400" dirty="0" smtClean="0"/>
              <a:t>Guests must be 100% </a:t>
            </a:r>
          </a:p>
          <a:p>
            <a:pPr>
              <a:lnSpc>
                <a:spcPct val="100000"/>
              </a:lnSpc>
            </a:pPr>
            <a:r>
              <a:rPr lang="en-US" sz="2400" dirty="0" smtClean="0"/>
              <a:t>independent. </a:t>
            </a:r>
          </a:p>
          <a:p>
            <a:pPr>
              <a:lnSpc>
                <a:spcPct val="100000"/>
              </a:lnSpc>
            </a:pPr>
            <a:r>
              <a:rPr lang="en-US" sz="2400" dirty="0" smtClean="0"/>
              <a:t>No meal service, patient </a:t>
            </a:r>
          </a:p>
          <a:p>
            <a:pPr>
              <a:lnSpc>
                <a:spcPct val="100000"/>
              </a:lnSpc>
            </a:pPr>
            <a:r>
              <a:rPr lang="en-US" sz="2400" dirty="0" smtClean="0"/>
              <a:t>transport or nursing care </a:t>
            </a:r>
          </a:p>
          <a:p>
            <a:pPr>
              <a:lnSpc>
                <a:spcPct val="100000"/>
              </a:lnSpc>
            </a:pPr>
            <a:r>
              <a:rPr lang="en-US" sz="2400" dirty="0" smtClean="0"/>
              <a:t>provided in Guest Lodging. </a:t>
            </a:r>
          </a:p>
          <a:p>
            <a:pPr>
              <a:lnSpc>
                <a:spcPct val="100000"/>
              </a:lnSpc>
            </a:pPr>
            <a:endParaRPr lang="en-US" sz="1400" dirty="0" smtClean="0"/>
          </a:p>
          <a:p>
            <a:pPr>
              <a:lnSpc>
                <a:spcPct val="100000"/>
              </a:lnSpc>
            </a:pPr>
            <a:endParaRPr lang="en-US" sz="1400" dirty="0"/>
          </a:p>
          <a:p>
            <a:pPr>
              <a:lnSpc>
                <a:spcPct val="100000"/>
              </a:lnSpc>
            </a:pPr>
            <a:r>
              <a:rPr lang="en-US" sz="1400" dirty="0" smtClean="0"/>
              <a:t>Contact the Volunteer Services Manager to make a reservation. </a:t>
            </a: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035" y="2021679"/>
            <a:ext cx="2036920" cy="36224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1324" y="2021679"/>
            <a:ext cx="2042711" cy="3631774"/>
          </a:xfrm>
          <a:prstGeom prst="rect">
            <a:avLst/>
          </a:prstGeom>
        </p:spPr>
      </p:pic>
    </p:spTree>
    <p:extLst>
      <p:ext uri="{BB962C8B-B14F-4D97-AF65-F5344CB8AC3E}">
        <p14:creationId xmlns:p14="http://schemas.microsoft.com/office/powerpoint/2010/main" val="3212530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Shop </a:t>
            </a:r>
            <a:endParaRPr lang="en-US" dirty="0"/>
          </a:p>
        </p:txBody>
      </p:sp>
      <p:sp>
        <p:nvSpPr>
          <p:cNvPr id="3" name="Content Placeholder 2"/>
          <p:cNvSpPr>
            <a:spLocks noGrp="1"/>
          </p:cNvSpPr>
          <p:nvPr>
            <p:ph idx="1"/>
          </p:nvPr>
        </p:nvSpPr>
        <p:spPr>
          <a:xfrm>
            <a:off x="316523" y="1058790"/>
            <a:ext cx="8455914" cy="5060656"/>
          </a:xfrm>
        </p:spPr>
        <p:txBody>
          <a:bodyPr/>
          <a:lstStyle/>
          <a:p>
            <a:r>
              <a:rPr lang="en-US" dirty="0" smtClean="0"/>
              <a:t>The Mercy Gift Shop is located on level 2 by the main entrance off Market St. Hours of operation are posted on the Mercy website as well as the Gift Shop door. </a:t>
            </a:r>
          </a:p>
          <a:p>
            <a:r>
              <a:rPr lang="en-US" dirty="0" smtClean="0"/>
              <a:t>All profits from the Mercy Gift Shop benefit the Mercy Guild. </a:t>
            </a:r>
          </a:p>
          <a:p>
            <a:r>
              <a:rPr lang="en-US" dirty="0" smtClean="0"/>
              <a:t>Special sales are posted on the Mercy website and </a:t>
            </a:r>
          </a:p>
          <a:p>
            <a:r>
              <a:rPr lang="en-US" dirty="0" smtClean="0"/>
              <a:t>in the Gift Shop. </a:t>
            </a:r>
          </a:p>
          <a:p>
            <a:endParaRPr lang="en-US" dirty="0"/>
          </a:p>
          <a:p>
            <a:r>
              <a:rPr lang="en-US" dirty="0" smtClean="0"/>
              <a:t>The Gift Shop sells stamps, movie tickets, candy, </a:t>
            </a:r>
          </a:p>
          <a:p>
            <a:r>
              <a:rPr lang="en-US" dirty="0" smtClean="0"/>
              <a:t>magazines, jewelry, cards, flowers, season décor, </a:t>
            </a:r>
          </a:p>
          <a:p>
            <a:r>
              <a:rPr lang="en-US" dirty="0" smtClean="0"/>
              <a:t>baby-mother items, clothing, Hawkeye gear and more.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1284" y="2461846"/>
            <a:ext cx="2002997" cy="3560884"/>
          </a:xfrm>
          <a:prstGeom prst="rect">
            <a:avLst/>
          </a:prstGeom>
        </p:spPr>
      </p:pic>
    </p:spTree>
    <p:extLst>
      <p:ext uri="{BB962C8B-B14F-4D97-AF65-F5344CB8AC3E}">
        <p14:creationId xmlns:p14="http://schemas.microsoft.com/office/powerpoint/2010/main" val="3757796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questions? </a:t>
            </a:r>
            <a:endParaRPr lang="en-US" dirty="0"/>
          </a:p>
        </p:txBody>
      </p:sp>
      <p:sp>
        <p:nvSpPr>
          <p:cNvPr id="3" name="Content Placeholder 2"/>
          <p:cNvSpPr>
            <a:spLocks noGrp="1"/>
          </p:cNvSpPr>
          <p:nvPr>
            <p:ph idx="1"/>
          </p:nvPr>
        </p:nvSpPr>
        <p:spPr>
          <a:xfrm>
            <a:off x="329252" y="1252088"/>
            <a:ext cx="8455914" cy="4466323"/>
          </a:xfrm>
        </p:spPr>
        <p:txBody>
          <a:bodyPr>
            <a:normAutofit/>
          </a:bodyPr>
          <a:lstStyle/>
          <a:p>
            <a:pPr>
              <a:lnSpc>
                <a:spcPct val="100000"/>
              </a:lnSpc>
            </a:pPr>
            <a:r>
              <a:rPr lang="en-US" sz="2400" dirty="0">
                <a:latin typeface="Arial" charset="0"/>
                <a:cs typeface="Arial" charset="0"/>
              </a:rPr>
              <a:t>If at any point in time you have questions, or are unsure in regards to a task you have been asked to complete, do not complete the task until you have received clarity / further training from </a:t>
            </a:r>
            <a:r>
              <a:rPr lang="en-US" sz="2400" dirty="0" smtClean="0">
                <a:latin typeface="Arial" charset="0"/>
                <a:cs typeface="Arial" charset="0"/>
              </a:rPr>
              <a:t>the Volunteer Manager. </a:t>
            </a:r>
            <a:endParaRPr lang="en-US" sz="2400" dirty="0">
              <a:latin typeface="Arial" charset="0"/>
              <a:cs typeface="Arial" charset="0"/>
            </a:endParaRPr>
          </a:p>
          <a:p>
            <a:pPr>
              <a:lnSpc>
                <a:spcPct val="100000"/>
              </a:lnSpc>
            </a:pPr>
            <a:endParaRPr lang="en-US" sz="2400" dirty="0">
              <a:latin typeface="Arial" charset="0"/>
              <a:cs typeface="Arial" charset="0"/>
            </a:endParaRPr>
          </a:p>
          <a:p>
            <a:pPr algn="ctr">
              <a:lnSpc>
                <a:spcPct val="100000"/>
              </a:lnSpc>
            </a:pPr>
            <a:r>
              <a:rPr lang="en-US" sz="2400" dirty="0">
                <a:latin typeface="Arial" charset="0"/>
                <a:cs typeface="Arial" charset="0"/>
              </a:rPr>
              <a:t>Remember x3911 for emergency situations. </a:t>
            </a:r>
          </a:p>
          <a:p>
            <a:pPr algn="ctr">
              <a:lnSpc>
                <a:spcPct val="100000"/>
              </a:lnSpc>
            </a:pPr>
            <a:r>
              <a:rPr lang="en-US" sz="2400" b="1" dirty="0">
                <a:latin typeface="Arial" charset="0"/>
                <a:cs typeface="Arial" charset="0"/>
              </a:rPr>
              <a:t>Safety is always first! </a:t>
            </a:r>
          </a:p>
          <a:p>
            <a:endParaRPr lang="en-US" dirty="0"/>
          </a:p>
        </p:txBody>
      </p:sp>
    </p:spTree>
    <p:extLst>
      <p:ext uri="{BB962C8B-B14F-4D97-AF65-F5344CB8AC3E}">
        <p14:creationId xmlns:p14="http://schemas.microsoft.com/office/powerpoint/2010/main" val="1700438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1189BA5-003D-4606-9AE8-D61C2BE801A7}"/>
              </a:ext>
            </a:extLst>
          </p:cNvPr>
          <p:cNvSpPr>
            <a:spLocks noGrp="1"/>
          </p:cNvSpPr>
          <p:nvPr>
            <p:ph type="ctrTitle"/>
          </p:nvPr>
        </p:nvSpPr>
        <p:spPr>
          <a:xfrm>
            <a:off x="400049" y="3769689"/>
            <a:ext cx="8131767" cy="2590167"/>
          </a:xfrm>
        </p:spPr>
        <p:txBody>
          <a:bodyPr>
            <a:normAutofit/>
          </a:bodyPr>
          <a:lstStyle/>
          <a:p>
            <a:r>
              <a:rPr lang="en-US" dirty="0" smtClean="0"/>
              <a:t>Infection Prevention</a:t>
            </a:r>
            <a:br>
              <a:rPr lang="en-US" dirty="0" smtClean="0"/>
            </a:br>
            <a:r>
              <a:rPr lang="en-US" sz="3000" dirty="0" smtClean="0"/>
              <a:t>Mercy Volunteers</a:t>
            </a:r>
            <a:endParaRPr lang="en-US" sz="3000" dirty="0"/>
          </a:p>
        </p:txBody>
      </p:sp>
    </p:spTree>
    <p:extLst>
      <p:ext uri="{BB962C8B-B14F-4D97-AF65-F5344CB8AC3E}">
        <p14:creationId xmlns:p14="http://schemas.microsoft.com/office/powerpoint/2010/main" val="3588667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(HH)</a:t>
            </a:r>
            <a:endParaRPr lang="en-US" dirty="0"/>
          </a:p>
        </p:txBody>
      </p:sp>
      <p:sp>
        <p:nvSpPr>
          <p:cNvPr id="3" name="Content Placeholder 2"/>
          <p:cNvSpPr>
            <a:spLocks noGrp="1"/>
          </p:cNvSpPr>
          <p:nvPr>
            <p:ph idx="1"/>
          </p:nvPr>
        </p:nvSpPr>
        <p:spPr>
          <a:xfrm>
            <a:off x="329252" y="1252088"/>
            <a:ext cx="8455914" cy="4466323"/>
          </a:xfrm>
        </p:spPr>
        <p:txBody>
          <a:bodyPr>
            <a:normAutofit fontScale="77500" lnSpcReduction="20000"/>
          </a:bodyPr>
          <a:lstStyle/>
          <a:p>
            <a:pPr>
              <a:lnSpc>
                <a:spcPct val="110000"/>
              </a:lnSpc>
            </a:pPr>
            <a:r>
              <a:rPr lang="en-US" sz="3000" dirty="0" smtClean="0">
                <a:solidFill>
                  <a:srgbClr val="00B050"/>
                </a:solidFill>
                <a:latin typeface="Arial" charset="0"/>
                <a:cs typeface="Arial" charset="0"/>
              </a:rPr>
              <a:t>Hand hygiene is the single </a:t>
            </a:r>
            <a:r>
              <a:rPr lang="en-US" sz="3000" dirty="0">
                <a:solidFill>
                  <a:srgbClr val="00B050"/>
                </a:solidFill>
                <a:latin typeface="Arial" charset="0"/>
                <a:cs typeface="Arial" charset="0"/>
              </a:rPr>
              <a:t>most important action you can take to prevent the spread of </a:t>
            </a:r>
            <a:r>
              <a:rPr lang="en-US" sz="3000" dirty="0" smtClean="0">
                <a:solidFill>
                  <a:srgbClr val="00B050"/>
                </a:solidFill>
                <a:latin typeface="Arial" charset="0"/>
                <a:cs typeface="Arial" charset="0"/>
              </a:rPr>
              <a:t>infection. </a:t>
            </a:r>
            <a:endParaRPr lang="en-US" sz="3000" dirty="0">
              <a:solidFill>
                <a:srgbClr val="00B050"/>
              </a:solidFill>
              <a:latin typeface="Arial" charset="0"/>
              <a:cs typeface="Arial" charset="0"/>
            </a:endParaRPr>
          </a:p>
          <a:p>
            <a:pPr>
              <a:lnSpc>
                <a:spcPct val="110000"/>
              </a:lnSpc>
            </a:pPr>
            <a:r>
              <a:rPr lang="en-US" sz="3000" dirty="0">
                <a:latin typeface="Arial" charset="0"/>
                <a:cs typeface="Arial" charset="0"/>
              </a:rPr>
              <a:t>Mercy follows CDC guidelines for </a:t>
            </a:r>
            <a:r>
              <a:rPr lang="en-US" sz="3000" dirty="0" smtClean="0">
                <a:latin typeface="Arial" charset="0"/>
                <a:cs typeface="Arial" charset="0"/>
              </a:rPr>
              <a:t>HH</a:t>
            </a:r>
            <a:endParaRPr lang="en-US" sz="3000" dirty="0">
              <a:latin typeface="Arial" charset="0"/>
              <a:cs typeface="Arial" charset="0"/>
            </a:endParaRPr>
          </a:p>
          <a:p>
            <a:pPr marL="0" lvl="1" indent="0">
              <a:lnSpc>
                <a:spcPct val="110000"/>
              </a:lnSpc>
              <a:buNone/>
            </a:pPr>
            <a:r>
              <a:rPr lang="en-US" sz="3000" dirty="0">
                <a:solidFill>
                  <a:srgbClr val="00B050"/>
                </a:solidFill>
                <a:latin typeface="Arial" charset="0"/>
                <a:cs typeface="Arial" charset="0"/>
              </a:rPr>
              <a:t>Wash in, wash </a:t>
            </a:r>
            <a:r>
              <a:rPr lang="en-US" sz="3000" dirty="0" smtClean="0">
                <a:solidFill>
                  <a:srgbClr val="00B050"/>
                </a:solidFill>
                <a:latin typeface="Arial" charset="0"/>
                <a:cs typeface="Arial" charset="0"/>
              </a:rPr>
              <a:t>out of EVERY patient room, EVERY time. </a:t>
            </a:r>
            <a:endParaRPr lang="en-US" sz="3000" dirty="0">
              <a:solidFill>
                <a:srgbClr val="00B050"/>
              </a:solidFill>
              <a:latin typeface="Arial" charset="0"/>
              <a:cs typeface="Arial" charset="0"/>
            </a:endParaRPr>
          </a:p>
          <a:p>
            <a:pPr>
              <a:lnSpc>
                <a:spcPct val="110000"/>
              </a:lnSpc>
            </a:pPr>
            <a:r>
              <a:rPr lang="en-US" sz="3000" b="1" dirty="0">
                <a:latin typeface="Arial" charset="0"/>
                <a:cs typeface="Arial" charset="0"/>
              </a:rPr>
              <a:t>Soap and </a:t>
            </a:r>
            <a:r>
              <a:rPr lang="en-US" sz="3000" b="1" dirty="0" smtClean="0">
                <a:latin typeface="Arial" charset="0"/>
                <a:cs typeface="Arial" charset="0"/>
              </a:rPr>
              <a:t>Water when:</a:t>
            </a:r>
            <a:endParaRPr lang="en-US" sz="3000" b="1" dirty="0">
              <a:latin typeface="Arial" charset="0"/>
              <a:cs typeface="Arial" charset="0"/>
            </a:endParaRPr>
          </a:p>
          <a:p>
            <a:pPr marL="0" lvl="1" indent="0">
              <a:lnSpc>
                <a:spcPct val="110000"/>
              </a:lnSpc>
              <a:buNone/>
            </a:pPr>
            <a:r>
              <a:rPr lang="en-US" sz="3000" dirty="0">
                <a:latin typeface="Arial" charset="0"/>
                <a:cs typeface="Arial" charset="0"/>
              </a:rPr>
              <a:t>Hands visibly soiled</a:t>
            </a:r>
          </a:p>
          <a:p>
            <a:pPr marL="0" lvl="1" indent="0">
              <a:lnSpc>
                <a:spcPct val="110000"/>
              </a:lnSpc>
              <a:buNone/>
            </a:pPr>
            <a:r>
              <a:rPr lang="en-US" sz="3000" dirty="0">
                <a:latin typeface="Arial" charset="0"/>
                <a:cs typeface="Arial" charset="0"/>
              </a:rPr>
              <a:t>Before Eating</a:t>
            </a:r>
          </a:p>
          <a:p>
            <a:pPr marL="0" lvl="1" indent="0">
              <a:lnSpc>
                <a:spcPct val="110000"/>
              </a:lnSpc>
              <a:buNone/>
            </a:pPr>
            <a:r>
              <a:rPr lang="en-US" sz="3000" dirty="0">
                <a:latin typeface="Arial" charset="0"/>
                <a:cs typeface="Arial" charset="0"/>
              </a:rPr>
              <a:t>After using the restroom</a:t>
            </a:r>
          </a:p>
          <a:p>
            <a:pPr marL="0" lvl="1" indent="0">
              <a:lnSpc>
                <a:spcPct val="110000"/>
              </a:lnSpc>
              <a:buNone/>
            </a:pPr>
            <a:r>
              <a:rPr lang="en-US" sz="3000" dirty="0">
                <a:latin typeface="Arial" charset="0"/>
                <a:cs typeface="Arial" charset="0"/>
              </a:rPr>
              <a:t>Working with a patient with a diarrheal illness</a:t>
            </a:r>
          </a:p>
          <a:p>
            <a:pPr>
              <a:lnSpc>
                <a:spcPct val="110000"/>
              </a:lnSpc>
            </a:pPr>
            <a:r>
              <a:rPr lang="en-US" sz="3000" b="1" dirty="0">
                <a:latin typeface="Arial" charset="0"/>
                <a:cs typeface="Arial" charset="0"/>
              </a:rPr>
              <a:t>Alcohol Based Rubs: All other occasions</a:t>
            </a:r>
          </a:p>
          <a:p>
            <a:endParaRPr lang="en-US" dirty="0"/>
          </a:p>
        </p:txBody>
      </p:sp>
    </p:spTree>
    <p:extLst>
      <p:ext uri="{BB962C8B-B14F-4D97-AF65-F5344CB8AC3E}">
        <p14:creationId xmlns:p14="http://schemas.microsoft.com/office/powerpoint/2010/main" val="1365964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 Technique </a:t>
            </a:r>
            <a:endParaRPr lang="en-US" dirty="0"/>
          </a:p>
        </p:txBody>
      </p:sp>
      <p:sp>
        <p:nvSpPr>
          <p:cNvPr id="3" name="Content Placeholder 2"/>
          <p:cNvSpPr>
            <a:spLocks noGrp="1"/>
          </p:cNvSpPr>
          <p:nvPr>
            <p:ph idx="1"/>
          </p:nvPr>
        </p:nvSpPr>
        <p:spPr/>
        <p:txBody>
          <a:bodyPr/>
          <a:lstStyle/>
          <a:p>
            <a:pPr marL="109728">
              <a:defRPr/>
            </a:pPr>
            <a:r>
              <a:rPr lang="en-US" b="1" dirty="0">
                <a:latin typeface="Arial" pitchFamily="34" charset="0"/>
                <a:cs typeface="Arial" pitchFamily="34" charset="0"/>
              </a:rPr>
              <a:t>Alcohol-based hand rub:</a:t>
            </a:r>
          </a:p>
          <a:p>
            <a:pPr marL="621792" lvl="1">
              <a:spcBef>
                <a:spcPts val="324"/>
              </a:spcBef>
              <a:buFont typeface="Verdana"/>
              <a:buChar char="◦"/>
              <a:defRPr/>
            </a:pPr>
            <a:r>
              <a:rPr lang="en-US" dirty="0">
                <a:latin typeface="Arial" pitchFamily="34" charset="0"/>
                <a:cs typeface="Arial" pitchFamily="34" charset="0"/>
              </a:rPr>
              <a:t>Apply product to palm of one hand</a:t>
            </a:r>
          </a:p>
          <a:p>
            <a:pPr marL="621792" lvl="1">
              <a:spcBef>
                <a:spcPts val="324"/>
              </a:spcBef>
              <a:buFont typeface="Verdana"/>
              <a:buChar char="◦"/>
              <a:defRPr/>
            </a:pPr>
            <a:r>
              <a:rPr lang="en-US" dirty="0">
                <a:latin typeface="Arial" pitchFamily="34" charset="0"/>
                <a:cs typeface="Arial" pitchFamily="34" charset="0"/>
              </a:rPr>
              <a:t>Rub hands together, covering all surfaces </a:t>
            </a:r>
          </a:p>
          <a:p>
            <a:pPr marL="621792" lvl="1">
              <a:spcBef>
                <a:spcPts val="324"/>
              </a:spcBef>
              <a:buFont typeface="Verdana"/>
              <a:buChar char="◦"/>
              <a:defRPr/>
            </a:pPr>
            <a:r>
              <a:rPr lang="en-US" dirty="0">
                <a:latin typeface="Arial" pitchFamily="34" charset="0"/>
                <a:cs typeface="Arial" pitchFamily="34" charset="0"/>
              </a:rPr>
              <a:t>Rub until dry – do not towel off excess</a:t>
            </a:r>
          </a:p>
          <a:p>
            <a:pPr marL="109728">
              <a:defRPr/>
            </a:pPr>
            <a:r>
              <a:rPr lang="en-US" b="1" dirty="0">
                <a:latin typeface="Arial" pitchFamily="34" charset="0"/>
                <a:cs typeface="Arial" pitchFamily="34" charset="0"/>
              </a:rPr>
              <a:t>Soap and water:</a:t>
            </a:r>
          </a:p>
          <a:p>
            <a:pPr marL="621792" lvl="1">
              <a:spcBef>
                <a:spcPts val="324"/>
              </a:spcBef>
              <a:buFont typeface="Verdana"/>
              <a:buChar char="◦"/>
              <a:defRPr/>
            </a:pPr>
            <a:r>
              <a:rPr lang="en-US" dirty="0">
                <a:latin typeface="Arial" pitchFamily="34" charset="0"/>
                <a:cs typeface="Arial" pitchFamily="34" charset="0"/>
              </a:rPr>
              <a:t>Wet hands first with water</a:t>
            </a:r>
          </a:p>
          <a:p>
            <a:pPr marL="621792" lvl="1">
              <a:spcBef>
                <a:spcPts val="324"/>
              </a:spcBef>
              <a:buFont typeface="Verdana"/>
              <a:buChar char="◦"/>
              <a:defRPr/>
            </a:pPr>
            <a:r>
              <a:rPr lang="en-US" dirty="0">
                <a:latin typeface="Arial" pitchFamily="34" charset="0"/>
                <a:cs typeface="Arial" pitchFamily="34" charset="0"/>
              </a:rPr>
              <a:t>Apply enough product to cover the hand</a:t>
            </a:r>
          </a:p>
          <a:p>
            <a:pPr marL="621792" lvl="1">
              <a:spcBef>
                <a:spcPts val="324"/>
              </a:spcBef>
              <a:buFont typeface="Verdana"/>
              <a:buChar char="◦"/>
              <a:defRPr/>
            </a:pPr>
            <a:r>
              <a:rPr lang="en-US" dirty="0">
                <a:latin typeface="Arial" pitchFamily="34" charset="0"/>
                <a:cs typeface="Arial" pitchFamily="34" charset="0"/>
              </a:rPr>
              <a:t>Rub hands together vigorously for </a:t>
            </a:r>
            <a:r>
              <a:rPr lang="en-US" u="sng" dirty="0">
                <a:latin typeface="Arial" pitchFamily="34" charset="0"/>
                <a:cs typeface="Arial" pitchFamily="34" charset="0"/>
              </a:rPr>
              <a:t>at least 20 seconds</a:t>
            </a:r>
            <a:r>
              <a:rPr lang="en-US" dirty="0">
                <a:latin typeface="Arial" pitchFamily="34" charset="0"/>
                <a:cs typeface="Arial" pitchFamily="34" charset="0"/>
              </a:rPr>
              <a:t>, covering all surfaces</a:t>
            </a:r>
          </a:p>
          <a:p>
            <a:pPr marL="621792" lvl="1">
              <a:spcBef>
                <a:spcPts val="324"/>
              </a:spcBef>
              <a:buFont typeface="Verdana"/>
              <a:buChar char="◦"/>
              <a:defRPr/>
            </a:pPr>
            <a:r>
              <a:rPr lang="en-US" dirty="0">
                <a:latin typeface="Arial" pitchFamily="34" charset="0"/>
                <a:cs typeface="Arial" pitchFamily="34" charset="0"/>
              </a:rPr>
              <a:t>Rinse hands with water</a:t>
            </a:r>
          </a:p>
          <a:p>
            <a:pPr marL="621792" lvl="1">
              <a:spcBef>
                <a:spcPts val="324"/>
              </a:spcBef>
              <a:buFont typeface="Verdana"/>
              <a:buChar char="◦"/>
              <a:defRPr/>
            </a:pPr>
            <a:r>
              <a:rPr lang="en-US" dirty="0">
                <a:latin typeface="Arial" pitchFamily="34" charset="0"/>
                <a:cs typeface="Arial" pitchFamily="34" charset="0"/>
              </a:rPr>
              <a:t>Dry thoroughly with a disposable towel</a:t>
            </a:r>
          </a:p>
          <a:p>
            <a:pPr marL="621792" lvl="1">
              <a:spcBef>
                <a:spcPts val="324"/>
              </a:spcBef>
              <a:buFont typeface="Verdana"/>
              <a:buChar char="◦"/>
              <a:defRPr/>
            </a:pPr>
            <a:r>
              <a:rPr lang="en-US" dirty="0">
                <a:latin typeface="Arial" pitchFamily="34" charset="0"/>
                <a:cs typeface="Arial" pitchFamily="34" charset="0"/>
              </a:rPr>
              <a:t>Use towel to turn off the faucet and open the door</a:t>
            </a:r>
          </a:p>
          <a:p>
            <a:endParaRPr lang="en-US" dirty="0"/>
          </a:p>
        </p:txBody>
      </p:sp>
    </p:spTree>
    <p:extLst>
      <p:ext uri="{BB962C8B-B14F-4D97-AF65-F5344CB8AC3E}">
        <p14:creationId xmlns:p14="http://schemas.microsoft.com/office/powerpoint/2010/main" val="2925951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Precautions </a:t>
            </a:r>
            <a:endParaRPr lang="en-US" dirty="0"/>
          </a:p>
        </p:txBody>
      </p:sp>
      <p:sp>
        <p:nvSpPr>
          <p:cNvPr id="3" name="Content Placeholder 2"/>
          <p:cNvSpPr>
            <a:spLocks noGrp="1"/>
          </p:cNvSpPr>
          <p:nvPr>
            <p:ph idx="1"/>
          </p:nvPr>
        </p:nvSpPr>
        <p:spPr>
          <a:xfrm>
            <a:off x="342900" y="1306680"/>
            <a:ext cx="8455914" cy="4257270"/>
          </a:xfrm>
        </p:spPr>
        <p:txBody>
          <a:bodyPr>
            <a:normAutofit lnSpcReduction="10000"/>
          </a:bodyPr>
          <a:lstStyle/>
          <a:p>
            <a:pPr>
              <a:lnSpc>
                <a:spcPct val="110000"/>
              </a:lnSpc>
              <a:defRPr/>
            </a:pPr>
            <a:r>
              <a:rPr lang="en-US" sz="2600" dirty="0" smtClean="0">
                <a:latin typeface="Arial" pitchFamily="34" charset="0"/>
                <a:cs typeface="Arial" pitchFamily="34" charset="0"/>
              </a:rPr>
              <a:t>Use with </a:t>
            </a:r>
            <a:r>
              <a:rPr lang="en-US" sz="2600" dirty="0">
                <a:latin typeface="Arial" pitchFamily="34" charset="0"/>
                <a:cs typeface="Arial" pitchFamily="34" charset="0"/>
              </a:rPr>
              <a:t>all patients </a:t>
            </a:r>
            <a:r>
              <a:rPr lang="en-US" sz="2600" dirty="0" smtClean="0">
                <a:latin typeface="Arial" pitchFamily="34" charset="0"/>
                <a:cs typeface="Arial" pitchFamily="34" charset="0"/>
              </a:rPr>
              <a:t>and </a:t>
            </a:r>
            <a:r>
              <a:rPr lang="en-US" sz="2600" dirty="0">
                <a:latin typeface="Arial" pitchFamily="34" charset="0"/>
                <a:cs typeface="Arial" pitchFamily="34" charset="0"/>
              </a:rPr>
              <a:t>their environment, all the </a:t>
            </a:r>
            <a:r>
              <a:rPr lang="en-US" sz="2600" dirty="0" smtClean="0">
                <a:latin typeface="Arial" pitchFamily="34" charset="0"/>
                <a:cs typeface="Arial" pitchFamily="34" charset="0"/>
              </a:rPr>
              <a:t>time.</a:t>
            </a:r>
            <a:endParaRPr lang="en-US" sz="2600" dirty="0">
              <a:latin typeface="Arial" pitchFamily="34" charset="0"/>
              <a:cs typeface="Arial" pitchFamily="34" charset="0"/>
            </a:endParaRPr>
          </a:p>
          <a:p>
            <a:pPr>
              <a:lnSpc>
                <a:spcPct val="110000"/>
              </a:lnSpc>
              <a:defRPr/>
            </a:pPr>
            <a:r>
              <a:rPr lang="en-US" sz="2600" dirty="0">
                <a:latin typeface="Arial" pitchFamily="34" charset="0"/>
                <a:cs typeface="Arial" pitchFamily="34" charset="0"/>
              </a:rPr>
              <a:t>Assume every person is potentially infected or colonized with an organism that could be transmitted in the healthcare setting.</a:t>
            </a:r>
          </a:p>
          <a:p>
            <a:pPr marL="109728">
              <a:lnSpc>
                <a:spcPct val="110000"/>
              </a:lnSpc>
              <a:defRPr/>
            </a:pPr>
            <a:r>
              <a:rPr lang="en-US" sz="2600" dirty="0">
                <a:latin typeface="Arial" pitchFamily="34" charset="0"/>
                <a:cs typeface="Arial" pitchFamily="34" charset="0"/>
              </a:rPr>
              <a:t>Includes:</a:t>
            </a:r>
          </a:p>
          <a:p>
            <a:pPr marL="621792" lvl="1">
              <a:lnSpc>
                <a:spcPct val="110000"/>
              </a:lnSpc>
              <a:spcBef>
                <a:spcPts val="324"/>
              </a:spcBef>
              <a:buFont typeface="Verdana"/>
              <a:buChar char="◦"/>
              <a:defRPr/>
            </a:pPr>
            <a:r>
              <a:rPr lang="en-US" sz="2600" dirty="0">
                <a:latin typeface="Arial" pitchFamily="34" charset="0"/>
                <a:cs typeface="Arial" pitchFamily="34" charset="0"/>
              </a:rPr>
              <a:t>Hand Hygiene </a:t>
            </a:r>
          </a:p>
          <a:p>
            <a:pPr marL="621792" lvl="1">
              <a:lnSpc>
                <a:spcPct val="110000"/>
              </a:lnSpc>
              <a:spcBef>
                <a:spcPts val="324"/>
              </a:spcBef>
              <a:buFont typeface="Verdana"/>
              <a:buChar char="◦"/>
              <a:defRPr/>
            </a:pPr>
            <a:r>
              <a:rPr lang="en-US" sz="2600" dirty="0">
                <a:latin typeface="Arial" pitchFamily="34" charset="0"/>
                <a:cs typeface="Arial" pitchFamily="34" charset="0"/>
              </a:rPr>
              <a:t>Personal Protective Equipment (PPE)</a:t>
            </a:r>
          </a:p>
          <a:p>
            <a:pPr marL="621792" lvl="1">
              <a:lnSpc>
                <a:spcPct val="110000"/>
              </a:lnSpc>
              <a:spcBef>
                <a:spcPts val="324"/>
              </a:spcBef>
              <a:buFont typeface="Verdana"/>
              <a:buChar char="◦"/>
              <a:defRPr/>
            </a:pPr>
            <a:r>
              <a:rPr lang="en-US" sz="2600" dirty="0">
                <a:latin typeface="Arial" pitchFamily="34" charset="0"/>
                <a:cs typeface="Arial" pitchFamily="34" charset="0"/>
              </a:rPr>
              <a:t>Respiratory Hygiene/Cough Etiquette = Mask</a:t>
            </a:r>
          </a:p>
          <a:p>
            <a:pPr marL="621792" lvl="1">
              <a:lnSpc>
                <a:spcPct val="110000"/>
              </a:lnSpc>
              <a:spcBef>
                <a:spcPts val="324"/>
              </a:spcBef>
              <a:buFont typeface="Verdana"/>
              <a:buChar char="◦"/>
              <a:defRPr/>
            </a:pPr>
            <a:r>
              <a:rPr lang="en-US" sz="2600" dirty="0">
                <a:latin typeface="Arial" pitchFamily="34" charset="0"/>
                <a:cs typeface="Arial" pitchFamily="34" charset="0"/>
              </a:rPr>
              <a:t>Care of the Environment</a:t>
            </a:r>
          </a:p>
          <a:p>
            <a:endParaRPr lang="en-US" dirty="0"/>
          </a:p>
        </p:txBody>
      </p:sp>
    </p:spTree>
    <p:extLst>
      <p:ext uri="{BB962C8B-B14F-4D97-AF65-F5344CB8AC3E}">
        <p14:creationId xmlns:p14="http://schemas.microsoft.com/office/powerpoint/2010/main" val="2712738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Rooms – Do NOT Enter</a:t>
            </a:r>
            <a:endParaRPr lang="en-US" dirty="0"/>
          </a:p>
        </p:txBody>
      </p:sp>
      <p:sp>
        <p:nvSpPr>
          <p:cNvPr id="3" name="Content Placeholder 2"/>
          <p:cNvSpPr>
            <a:spLocks noGrp="1"/>
          </p:cNvSpPr>
          <p:nvPr>
            <p:ph idx="1"/>
          </p:nvPr>
        </p:nvSpPr>
        <p:spPr/>
        <p:txBody>
          <a:bodyPr>
            <a:normAutofit/>
          </a:bodyPr>
          <a:lstStyle/>
          <a:p>
            <a:pPr>
              <a:lnSpc>
                <a:spcPct val="100000"/>
              </a:lnSpc>
            </a:pPr>
            <a:r>
              <a:rPr lang="en-US" sz="2400" dirty="0">
                <a:latin typeface="Arial" charset="0"/>
                <a:cs typeface="Arial" charset="0"/>
              </a:rPr>
              <a:t>If a patient is in an Isolation room (noted on the outside of the patient’s door), then volunteers should </a:t>
            </a:r>
            <a:r>
              <a:rPr lang="en-US" sz="2400" b="1" dirty="0">
                <a:latin typeface="Arial" charset="0"/>
                <a:cs typeface="Arial" charset="0"/>
              </a:rPr>
              <a:t>NOT </a:t>
            </a:r>
            <a:r>
              <a:rPr lang="en-US" sz="2400" dirty="0">
                <a:latin typeface="Arial" charset="0"/>
                <a:cs typeface="Arial" charset="0"/>
              </a:rPr>
              <a:t>enter the room. </a:t>
            </a:r>
            <a:r>
              <a:rPr lang="en-US" sz="2400" dirty="0"/>
              <a:t>Items for the patient can be left at the Nurses Station. </a:t>
            </a:r>
          </a:p>
          <a:p>
            <a:pPr>
              <a:lnSpc>
                <a:spcPct val="100000"/>
              </a:lnSpc>
            </a:pPr>
            <a:endParaRPr lang="en-US" sz="2400" dirty="0">
              <a:latin typeface="Arial" charset="0"/>
              <a:cs typeface="Arial" charset="0"/>
            </a:endParaRPr>
          </a:p>
          <a:p>
            <a:pPr>
              <a:lnSpc>
                <a:spcPct val="100000"/>
              </a:lnSpc>
            </a:pPr>
            <a:r>
              <a:rPr lang="en-US" sz="2400" dirty="0">
                <a:latin typeface="Arial" charset="0"/>
                <a:cs typeface="Arial" charset="0"/>
              </a:rPr>
              <a:t>Isolations rooms can be identified by the caddy outside the patient’s room door. </a:t>
            </a:r>
          </a:p>
          <a:p>
            <a:endParaRPr lang="en-US" dirty="0"/>
          </a:p>
        </p:txBody>
      </p:sp>
    </p:spTree>
    <p:extLst>
      <p:ext uri="{BB962C8B-B14F-4D97-AF65-F5344CB8AC3E}">
        <p14:creationId xmlns:p14="http://schemas.microsoft.com/office/powerpoint/2010/main" val="2671934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Procedure </a:t>
            </a:r>
            <a:endParaRPr lang="en-US" dirty="0"/>
          </a:p>
        </p:txBody>
      </p:sp>
      <p:sp>
        <p:nvSpPr>
          <p:cNvPr id="3" name="Content Placeholder 2"/>
          <p:cNvSpPr>
            <a:spLocks noGrp="1"/>
          </p:cNvSpPr>
          <p:nvPr>
            <p:ph idx="1"/>
          </p:nvPr>
        </p:nvSpPr>
        <p:spPr>
          <a:xfrm>
            <a:off x="342900" y="1241946"/>
            <a:ext cx="8455914" cy="4663198"/>
          </a:xfrm>
        </p:spPr>
        <p:txBody>
          <a:bodyPr>
            <a:normAutofit/>
          </a:bodyPr>
          <a:lstStyle/>
          <a:p>
            <a:pPr>
              <a:lnSpc>
                <a:spcPct val="100000"/>
              </a:lnSpc>
            </a:pPr>
            <a:r>
              <a:rPr lang="en-US" sz="2400" dirty="0" smtClean="0">
                <a:latin typeface="Arial" charset="0"/>
                <a:cs typeface="Arial" charset="0"/>
              </a:rPr>
              <a:t>Volunteers are not to use or be near equipment that could lead to a needle stick, </a:t>
            </a:r>
            <a:r>
              <a:rPr lang="en-US" sz="2400" dirty="0">
                <a:latin typeface="Arial" charset="0"/>
                <a:cs typeface="Arial" charset="0"/>
              </a:rPr>
              <a:t>sharp injury, or any other type of </a:t>
            </a:r>
            <a:r>
              <a:rPr lang="en-US" sz="2400" dirty="0" smtClean="0">
                <a:latin typeface="Arial" charset="0"/>
                <a:cs typeface="Arial" charset="0"/>
              </a:rPr>
              <a:t>blood borne </a:t>
            </a:r>
            <a:r>
              <a:rPr lang="en-US" sz="2400" dirty="0">
                <a:latin typeface="Arial" charset="0"/>
                <a:cs typeface="Arial" charset="0"/>
              </a:rPr>
              <a:t>pathogen </a:t>
            </a:r>
            <a:r>
              <a:rPr lang="en-US" sz="2400" dirty="0" smtClean="0">
                <a:latin typeface="Arial" charset="0"/>
                <a:cs typeface="Arial" charset="0"/>
              </a:rPr>
              <a:t>exposure. However, if you exposed, you will immediately </a:t>
            </a:r>
            <a:r>
              <a:rPr lang="en-US" sz="2400" dirty="0">
                <a:latin typeface="Arial" charset="0"/>
                <a:cs typeface="Arial" charset="0"/>
              </a:rPr>
              <a:t>fill out a First Report of </a:t>
            </a:r>
            <a:r>
              <a:rPr lang="en-US" sz="2400" dirty="0" smtClean="0">
                <a:latin typeface="Arial" charset="0"/>
                <a:cs typeface="Arial" charset="0"/>
              </a:rPr>
              <a:t>Injury (</a:t>
            </a:r>
            <a:r>
              <a:rPr lang="en-US" sz="2400" dirty="0">
                <a:latin typeface="Arial" charset="0"/>
                <a:cs typeface="Arial" charset="0"/>
              </a:rPr>
              <a:t>FROI) available on Mercy </a:t>
            </a:r>
            <a:r>
              <a:rPr lang="en-US" sz="2400" dirty="0" smtClean="0">
                <a:latin typeface="Arial" charset="0"/>
                <a:cs typeface="Arial" charset="0"/>
              </a:rPr>
              <a:t>Central; contact Human Resources, the Volunteer Services Manager or ADON right away</a:t>
            </a:r>
            <a:r>
              <a:rPr lang="en-US" sz="2400" dirty="0">
                <a:latin typeface="Arial" charset="0"/>
                <a:cs typeface="Arial" charset="0"/>
              </a:rPr>
              <a:t> </a:t>
            </a:r>
            <a:r>
              <a:rPr lang="en-US" sz="2400" dirty="0" smtClean="0">
                <a:latin typeface="Arial" charset="0"/>
                <a:cs typeface="Arial" charset="0"/>
              </a:rPr>
              <a:t>and report the incident. </a:t>
            </a:r>
            <a:endParaRPr lang="en-US" sz="2400" dirty="0">
              <a:latin typeface="Arial" charset="0"/>
              <a:cs typeface="Arial" charset="0"/>
            </a:endParaRPr>
          </a:p>
          <a:p>
            <a:pPr>
              <a:lnSpc>
                <a:spcPct val="100000"/>
              </a:lnSpc>
            </a:pPr>
            <a:r>
              <a:rPr lang="en-US" sz="2400" dirty="0" smtClean="0">
                <a:latin typeface="Arial" charset="0"/>
                <a:cs typeface="Arial" charset="0"/>
              </a:rPr>
              <a:t>* Turn </a:t>
            </a:r>
            <a:r>
              <a:rPr lang="en-US" sz="2400" dirty="0">
                <a:latin typeface="Arial" charset="0"/>
                <a:cs typeface="Arial" charset="0"/>
              </a:rPr>
              <a:t>the FROI </a:t>
            </a:r>
            <a:r>
              <a:rPr lang="en-US" sz="2400" dirty="0" smtClean="0">
                <a:latin typeface="Arial" charset="0"/>
                <a:cs typeface="Arial" charset="0"/>
              </a:rPr>
              <a:t>into Human </a:t>
            </a:r>
            <a:r>
              <a:rPr lang="en-US" sz="2400" dirty="0">
                <a:latin typeface="Arial" charset="0"/>
                <a:cs typeface="Arial" charset="0"/>
              </a:rPr>
              <a:t>Resources.</a:t>
            </a:r>
          </a:p>
          <a:p>
            <a:pPr>
              <a:lnSpc>
                <a:spcPct val="100000"/>
              </a:lnSpc>
            </a:pPr>
            <a:r>
              <a:rPr lang="en-US" sz="2400" dirty="0" smtClean="0">
                <a:latin typeface="Arial" charset="0"/>
                <a:cs typeface="Arial" charset="0"/>
              </a:rPr>
              <a:t>* Follow-up care will be provided if needed. </a:t>
            </a:r>
            <a:endParaRPr lang="en-US" sz="2400" dirty="0">
              <a:latin typeface="Arial" charset="0"/>
              <a:cs typeface="Arial" charset="0"/>
            </a:endParaRPr>
          </a:p>
          <a:p>
            <a:endParaRPr lang="en-US" dirty="0"/>
          </a:p>
        </p:txBody>
      </p:sp>
    </p:spTree>
    <p:extLst>
      <p:ext uri="{BB962C8B-B14F-4D97-AF65-F5344CB8AC3E}">
        <p14:creationId xmlns:p14="http://schemas.microsoft.com/office/powerpoint/2010/main" val="218021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Requirements </a:t>
            </a:r>
            <a:endParaRPr lang="en-US" dirty="0"/>
          </a:p>
        </p:txBody>
      </p:sp>
      <p:sp>
        <p:nvSpPr>
          <p:cNvPr id="3" name="Content Placeholder 2"/>
          <p:cNvSpPr>
            <a:spLocks noGrp="1"/>
          </p:cNvSpPr>
          <p:nvPr>
            <p:ph idx="1"/>
          </p:nvPr>
        </p:nvSpPr>
        <p:spPr>
          <a:xfrm>
            <a:off x="342900" y="1064525"/>
            <a:ext cx="8455914" cy="5022376"/>
          </a:xfrm>
        </p:spPr>
        <p:txBody>
          <a:bodyPr>
            <a:normAutofit fontScale="92500" lnSpcReduction="10000"/>
          </a:bodyPr>
          <a:lstStyle/>
          <a:p>
            <a:pPr>
              <a:lnSpc>
                <a:spcPct val="110000"/>
              </a:lnSpc>
            </a:pPr>
            <a:r>
              <a:rPr lang="en-US" sz="2200" dirty="0" smtClean="0">
                <a:latin typeface="Arial" charset="0"/>
                <a:cs typeface="Arial" charset="0"/>
              </a:rPr>
              <a:t>Application Submission </a:t>
            </a:r>
          </a:p>
          <a:p>
            <a:pPr>
              <a:lnSpc>
                <a:spcPct val="110000"/>
              </a:lnSpc>
            </a:pPr>
            <a:r>
              <a:rPr lang="en-US" sz="2200" dirty="0" smtClean="0">
                <a:latin typeface="Arial" charset="0"/>
                <a:cs typeface="Arial" charset="0"/>
              </a:rPr>
              <a:t>Interview </a:t>
            </a:r>
            <a:endParaRPr lang="en-US" sz="2200" dirty="0">
              <a:latin typeface="Arial" charset="0"/>
              <a:cs typeface="Arial" charset="0"/>
            </a:endParaRPr>
          </a:p>
          <a:p>
            <a:pPr>
              <a:lnSpc>
                <a:spcPct val="110000"/>
              </a:lnSpc>
            </a:pPr>
            <a:r>
              <a:rPr lang="en-US" sz="2200" dirty="0">
                <a:latin typeface="Arial" charset="0"/>
                <a:cs typeface="Arial" charset="0"/>
              </a:rPr>
              <a:t>Acceptable criminal, national and a dependent adult abuse background checks </a:t>
            </a:r>
            <a:endParaRPr lang="en-US" sz="2200" dirty="0" smtClean="0">
              <a:latin typeface="Arial" charset="0"/>
              <a:cs typeface="Arial" charset="0"/>
            </a:endParaRPr>
          </a:p>
          <a:p>
            <a:pPr>
              <a:lnSpc>
                <a:spcPct val="110000"/>
              </a:lnSpc>
            </a:pPr>
            <a:r>
              <a:rPr lang="en-US" sz="2200" dirty="0" smtClean="0">
                <a:latin typeface="Arial" charset="0"/>
                <a:cs typeface="Arial" charset="0"/>
              </a:rPr>
              <a:t>Completion of Health History form and immunizations</a:t>
            </a:r>
          </a:p>
          <a:p>
            <a:pPr>
              <a:lnSpc>
                <a:spcPct val="110000"/>
              </a:lnSpc>
            </a:pPr>
            <a:r>
              <a:rPr lang="en-US" sz="2200" dirty="0" smtClean="0">
                <a:latin typeface="Arial" charset="0"/>
                <a:cs typeface="Arial" charset="0"/>
              </a:rPr>
              <a:t>Completion of Commitment and Confidentiality Agreement</a:t>
            </a:r>
            <a:endParaRPr lang="en-US" sz="2200" dirty="0">
              <a:latin typeface="Arial" charset="0"/>
              <a:cs typeface="Arial" charset="0"/>
            </a:endParaRPr>
          </a:p>
          <a:p>
            <a:pPr>
              <a:lnSpc>
                <a:spcPct val="110000"/>
              </a:lnSpc>
            </a:pPr>
            <a:r>
              <a:rPr lang="en-US" sz="2200" dirty="0">
                <a:latin typeface="Arial" charset="0"/>
                <a:cs typeface="Arial" charset="0"/>
              </a:rPr>
              <a:t>Completion of volunteer P</a:t>
            </a:r>
            <a:r>
              <a:rPr lang="en-US" sz="2200" dirty="0" smtClean="0">
                <a:latin typeface="Arial" charset="0"/>
                <a:cs typeface="Arial" charset="0"/>
              </a:rPr>
              <a:t>ower </a:t>
            </a:r>
            <a:r>
              <a:rPr lang="en-US" sz="2200" dirty="0">
                <a:latin typeface="Arial" charset="0"/>
                <a:cs typeface="Arial" charset="0"/>
              </a:rPr>
              <a:t>P</a:t>
            </a:r>
            <a:r>
              <a:rPr lang="en-US" sz="2200" dirty="0" smtClean="0">
                <a:latin typeface="Arial" charset="0"/>
                <a:cs typeface="Arial" charset="0"/>
              </a:rPr>
              <a:t>oint orientation and sign off </a:t>
            </a:r>
            <a:endParaRPr lang="en-US" sz="2200" dirty="0">
              <a:latin typeface="Arial" charset="0"/>
              <a:cs typeface="Arial" charset="0"/>
            </a:endParaRPr>
          </a:p>
          <a:p>
            <a:pPr>
              <a:lnSpc>
                <a:spcPct val="110000"/>
              </a:lnSpc>
            </a:pPr>
            <a:r>
              <a:rPr lang="en-US" sz="2200" dirty="0" smtClean="0">
                <a:latin typeface="Arial" charset="0"/>
                <a:cs typeface="Arial" charset="0"/>
              </a:rPr>
              <a:t>Service Description signature after service area training </a:t>
            </a:r>
          </a:p>
          <a:p>
            <a:pPr>
              <a:lnSpc>
                <a:spcPct val="110000"/>
              </a:lnSpc>
            </a:pPr>
            <a:r>
              <a:rPr lang="en-US" sz="2200" dirty="0" err="1" smtClean="0">
                <a:latin typeface="Arial" charset="0"/>
                <a:cs typeface="Arial" charset="0"/>
              </a:rPr>
              <a:t>Covid</a:t>
            </a:r>
            <a:r>
              <a:rPr lang="en-US" sz="2200" dirty="0" smtClean="0">
                <a:latin typeface="Arial" charset="0"/>
                <a:cs typeface="Arial" charset="0"/>
              </a:rPr>
              <a:t> 19 Consent form signature</a:t>
            </a:r>
          </a:p>
          <a:p>
            <a:pPr>
              <a:lnSpc>
                <a:spcPct val="110000"/>
              </a:lnSpc>
            </a:pPr>
            <a:r>
              <a:rPr lang="en-US" sz="2200" dirty="0" smtClean="0">
                <a:latin typeface="Arial" charset="0"/>
                <a:cs typeface="Arial" charset="0"/>
              </a:rPr>
              <a:t>Photo Consent form signature  </a:t>
            </a:r>
          </a:p>
          <a:p>
            <a:pPr>
              <a:lnSpc>
                <a:spcPct val="110000"/>
              </a:lnSpc>
            </a:pPr>
            <a:r>
              <a:rPr lang="en-US" sz="2200" dirty="0" smtClean="0">
                <a:latin typeface="Arial" charset="0"/>
                <a:cs typeface="Arial" charset="0"/>
              </a:rPr>
              <a:t>Follow all Volunteer Policies and Procedures including dress code </a:t>
            </a:r>
          </a:p>
          <a:p>
            <a:pPr algn="ctr">
              <a:lnSpc>
                <a:spcPct val="110000"/>
              </a:lnSpc>
            </a:pPr>
            <a:r>
              <a:rPr lang="en-US" sz="2200" dirty="0" smtClean="0">
                <a:latin typeface="Arial" charset="0"/>
                <a:cs typeface="Arial" charset="0"/>
              </a:rPr>
              <a:t>Positive attitude and reliability</a:t>
            </a:r>
            <a:endParaRPr lang="en-US" dirty="0"/>
          </a:p>
        </p:txBody>
      </p:sp>
    </p:spTree>
    <p:extLst>
      <p:ext uri="{BB962C8B-B14F-4D97-AF65-F5344CB8AC3E}">
        <p14:creationId xmlns:p14="http://schemas.microsoft.com/office/powerpoint/2010/main" val="2833183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or Personal Protective Equipment </a:t>
            </a:r>
            <a:endParaRPr lang="en-US" dirty="0"/>
          </a:p>
        </p:txBody>
      </p:sp>
      <p:sp>
        <p:nvSpPr>
          <p:cNvPr id="3" name="Content Placeholder 2"/>
          <p:cNvSpPr>
            <a:spLocks noGrp="1"/>
          </p:cNvSpPr>
          <p:nvPr>
            <p:ph idx="1"/>
          </p:nvPr>
        </p:nvSpPr>
        <p:spPr>
          <a:xfrm>
            <a:off x="342900" y="1269242"/>
            <a:ext cx="8455914" cy="4635902"/>
          </a:xfrm>
        </p:spPr>
        <p:txBody>
          <a:bodyPr>
            <a:noAutofit/>
          </a:bodyPr>
          <a:lstStyle/>
          <a:p>
            <a:pPr>
              <a:lnSpc>
                <a:spcPct val="100000"/>
              </a:lnSpc>
            </a:pPr>
            <a:endParaRPr lang="en-US" dirty="0" smtClean="0">
              <a:latin typeface="Arial" charset="0"/>
              <a:cs typeface="Arial" charset="0"/>
            </a:endParaRPr>
          </a:p>
          <a:p>
            <a:pPr>
              <a:lnSpc>
                <a:spcPct val="100000"/>
              </a:lnSpc>
            </a:pPr>
            <a:r>
              <a:rPr lang="en-US" dirty="0" smtClean="0">
                <a:latin typeface="Arial" charset="0"/>
                <a:cs typeface="Arial" charset="0"/>
              </a:rPr>
              <a:t>Includes </a:t>
            </a:r>
            <a:r>
              <a:rPr lang="en-US" dirty="0">
                <a:latin typeface="Arial" charset="0"/>
                <a:cs typeface="Arial" charset="0"/>
              </a:rPr>
              <a:t>gloves, gowns, masks, goggles, shoe covers, </a:t>
            </a:r>
            <a:r>
              <a:rPr lang="en-US" dirty="0" smtClean="0">
                <a:latin typeface="Arial" charset="0"/>
                <a:cs typeface="Arial" charset="0"/>
              </a:rPr>
              <a:t>and respirators. </a:t>
            </a:r>
          </a:p>
          <a:p>
            <a:pPr>
              <a:lnSpc>
                <a:spcPct val="100000"/>
              </a:lnSpc>
            </a:pPr>
            <a:endParaRPr lang="en-US" dirty="0" smtClean="0">
              <a:latin typeface="Arial" charset="0"/>
              <a:cs typeface="Arial" charset="0"/>
            </a:endParaRPr>
          </a:p>
          <a:p>
            <a:pPr>
              <a:lnSpc>
                <a:spcPct val="100000"/>
              </a:lnSpc>
            </a:pPr>
            <a:r>
              <a:rPr lang="en-US" dirty="0" smtClean="0">
                <a:latin typeface="Arial" charset="0"/>
                <a:cs typeface="Arial" charset="0"/>
              </a:rPr>
              <a:t>Volunteer should not be in contact with any direct bodily fluids or where splash might occur. </a:t>
            </a:r>
            <a:endParaRPr lang="en-US" dirty="0">
              <a:latin typeface="Arial" charset="0"/>
              <a:cs typeface="Arial" charset="0"/>
            </a:endParaRPr>
          </a:p>
          <a:p>
            <a:pPr>
              <a:lnSpc>
                <a:spcPct val="100000"/>
              </a:lnSpc>
            </a:pPr>
            <a:r>
              <a:rPr lang="en-US" dirty="0" smtClean="0">
                <a:latin typeface="Arial" charset="0"/>
                <a:cs typeface="Arial" charset="0"/>
              </a:rPr>
              <a:t>Volunteers </a:t>
            </a:r>
            <a:r>
              <a:rPr lang="en-US" dirty="0">
                <a:latin typeface="Arial" charset="0"/>
                <a:cs typeface="Arial" charset="0"/>
              </a:rPr>
              <a:t>should never enter a situation where a respirator is necessary.</a:t>
            </a:r>
          </a:p>
          <a:p>
            <a:pPr>
              <a:lnSpc>
                <a:spcPct val="100000"/>
              </a:lnSpc>
            </a:pPr>
            <a:endParaRPr lang="en-US" dirty="0" smtClean="0"/>
          </a:p>
          <a:p>
            <a:pPr>
              <a:lnSpc>
                <a:spcPct val="100000"/>
              </a:lnSpc>
            </a:pPr>
            <a:r>
              <a:rPr lang="en-US" dirty="0" smtClean="0"/>
              <a:t>If PPE outside of masks and gloves are required for a task you are being asked to complete, STOP and confirm the task is appropriate with the Volunteer Services Manager before moving forward. </a:t>
            </a:r>
            <a:endParaRPr lang="en-US" dirty="0"/>
          </a:p>
        </p:txBody>
      </p:sp>
    </p:spTree>
    <p:extLst>
      <p:ext uri="{BB962C8B-B14F-4D97-AF65-F5344CB8AC3E}">
        <p14:creationId xmlns:p14="http://schemas.microsoft.com/office/powerpoint/2010/main" val="1713139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Policies – </a:t>
            </a:r>
            <a:r>
              <a:rPr lang="en-US" dirty="0"/>
              <a:t>Mercy Central</a:t>
            </a:r>
            <a:br>
              <a:rPr lang="en-US" dirty="0"/>
            </a:br>
            <a:r>
              <a:rPr lang="en-US" dirty="0"/>
              <a:t>http://mymercycentral/</a:t>
            </a:r>
          </a:p>
        </p:txBody>
      </p:sp>
      <p:sp>
        <p:nvSpPr>
          <p:cNvPr id="3" name="Content Placeholder 2"/>
          <p:cNvSpPr>
            <a:spLocks noGrp="1"/>
          </p:cNvSpPr>
          <p:nvPr>
            <p:ph idx="1"/>
          </p:nvPr>
        </p:nvSpPr>
        <p:spPr>
          <a:xfrm>
            <a:off x="342900" y="1460310"/>
            <a:ext cx="4379225" cy="4585648"/>
          </a:xfrm>
        </p:spPr>
        <p:txBody>
          <a:bodyPr>
            <a:normAutofit fontScale="85000" lnSpcReduction="20000"/>
          </a:bodyPr>
          <a:lstStyle/>
          <a:p>
            <a:r>
              <a:rPr lang="en-US" dirty="0" smtClean="0"/>
              <a:t>Policies and Procedures </a:t>
            </a:r>
          </a:p>
          <a:p>
            <a:r>
              <a:rPr lang="en-US" dirty="0" smtClean="0"/>
              <a:t>“Search All Categories”</a:t>
            </a:r>
          </a:p>
          <a:p>
            <a:endParaRPr lang="en-US" dirty="0"/>
          </a:p>
          <a:p>
            <a:r>
              <a:rPr lang="en-US" sz="1400" dirty="0" smtClean="0"/>
              <a:t>A-1: Volunteer Services Scope of Services</a:t>
            </a:r>
          </a:p>
          <a:p>
            <a:r>
              <a:rPr lang="en-US" sz="1400" dirty="0" smtClean="0"/>
              <a:t>A-2: Volunteer Services Purpose and Procedures</a:t>
            </a:r>
          </a:p>
          <a:p>
            <a:r>
              <a:rPr lang="en-US" sz="1400" dirty="0" smtClean="0"/>
              <a:t>A-3: Selection and Placement of Volunteers</a:t>
            </a:r>
          </a:p>
          <a:p>
            <a:r>
              <a:rPr lang="en-US" sz="1400" dirty="0" smtClean="0"/>
              <a:t>A-4: Volunteer Services rules of Conduct</a:t>
            </a:r>
          </a:p>
          <a:p>
            <a:r>
              <a:rPr lang="en-US" sz="1400" dirty="0" smtClean="0"/>
              <a:t>A-5: Volunteer Competency Verification</a:t>
            </a:r>
          </a:p>
          <a:p>
            <a:r>
              <a:rPr lang="en-US" sz="1400" dirty="0" smtClean="0"/>
              <a:t>A-6: Volunteer Benefits</a:t>
            </a:r>
          </a:p>
          <a:p>
            <a:r>
              <a:rPr lang="en-US" sz="1400" dirty="0" smtClean="0"/>
              <a:t>A-7: Volunteer Services and Mercy Guild </a:t>
            </a:r>
          </a:p>
          <a:p>
            <a:r>
              <a:rPr lang="en-US" sz="1400" dirty="0" smtClean="0"/>
              <a:t>A-8: Volunteer Grievance Procedure</a:t>
            </a:r>
          </a:p>
          <a:p>
            <a:r>
              <a:rPr lang="en-US" sz="1400" dirty="0" smtClean="0"/>
              <a:t>A-9: Volunteer Background Checks</a:t>
            </a:r>
          </a:p>
          <a:p>
            <a:r>
              <a:rPr lang="en-US" sz="1400" dirty="0" smtClean="0"/>
              <a:t>A-10: Volunteer Dress Code</a:t>
            </a:r>
          </a:p>
          <a:p>
            <a:r>
              <a:rPr lang="en-US" sz="1400" dirty="0" smtClean="0"/>
              <a:t>B-1: Mercy Guild Membership</a:t>
            </a:r>
          </a:p>
          <a:p>
            <a:r>
              <a:rPr lang="en-US" sz="1400" dirty="0" smtClean="0"/>
              <a:t>B-2: Mercy Guild Benefits</a:t>
            </a:r>
          </a:p>
          <a:p>
            <a:r>
              <a:rPr lang="en-US" sz="1400" dirty="0" smtClean="0"/>
              <a:t>B-3: Mercy Guild Services Awards</a:t>
            </a:r>
          </a:p>
          <a:p>
            <a:r>
              <a:rPr lang="en-US" sz="1400" dirty="0" smtClean="0"/>
              <a:t>C-1: Guest Lodging Policies </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282" y="1129552"/>
            <a:ext cx="3826310" cy="473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946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455914" cy="659423"/>
          </a:xfrm>
        </p:spPr>
        <p:txBody>
          <a:bodyPr/>
          <a:lstStyle/>
          <a:p>
            <a:r>
              <a:rPr lang="en-US" dirty="0" smtClean="0"/>
              <a:t>Our new </a:t>
            </a:r>
            <a:r>
              <a:rPr lang="en-US" dirty="0" err="1" smtClean="0"/>
              <a:t>Covid</a:t>
            </a:r>
            <a:r>
              <a:rPr lang="en-US" dirty="0" smtClean="0"/>
              <a:t> world … </a:t>
            </a:r>
            <a:endParaRPr lang="en-US" dirty="0"/>
          </a:p>
        </p:txBody>
      </p:sp>
      <p:sp>
        <p:nvSpPr>
          <p:cNvPr id="3" name="Content Placeholder 2"/>
          <p:cNvSpPr>
            <a:spLocks noGrp="1"/>
          </p:cNvSpPr>
          <p:nvPr>
            <p:ph idx="1"/>
          </p:nvPr>
        </p:nvSpPr>
        <p:spPr>
          <a:xfrm>
            <a:off x="230453" y="988451"/>
            <a:ext cx="8524399" cy="5157372"/>
          </a:xfrm>
        </p:spPr>
        <p:txBody>
          <a:bodyPr/>
          <a:lstStyle/>
          <a:p>
            <a:r>
              <a:rPr lang="en-US" dirty="0" smtClean="0"/>
              <a:t>Again, Volunteers are REQUIRED to wear a face mask during their volunteer shift.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476" y="1371600"/>
            <a:ext cx="3309444" cy="476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53" y="1951893"/>
            <a:ext cx="4988857" cy="283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66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455914" cy="527538"/>
          </a:xfrm>
        </p:spPr>
        <p:txBody>
          <a:bodyPr/>
          <a:lstStyle/>
          <a:p>
            <a:r>
              <a:rPr lang="en-US" dirty="0"/>
              <a:t>Our new </a:t>
            </a:r>
            <a:r>
              <a:rPr lang="en-US" dirty="0" err="1"/>
              <a:t>Covid</a:t>
            </a:r>
            <a:r>
              <a:rPr lang="en-US" dirty="0"/>
              <a:t> world … </a:t>
            </a:r>
          </a:p>
        </p:txBody>
      </p:sp>
      <p:sp>
        <p:nvSpPr>
          <p:cNvPr id="3" name="Content Placeholder 2"/>
          <p:cNvSpPr>
            <a:spLocks noGrp="1"/>
          </p:cNvSpPr>
          <p:nvPr>
            <p:ph idx="1"/>
          </p:nvPr>
        </p:nvSpPr>
        <p:spPr>
          <a:xfrm>
            <a:off x="344043" y="965486"/>
            <a:ext cx="8455914" cy="4257270"/>
          </a:xfrm>
        </p:spPr>
        <p:txBody>
          <a:bodyPr/>
          <a:lstStyle/>
          <a:p>
            <a:r>
              <a:rPr lang="en-US" dirty="0" smtClean="0"/>
              <a:t>Practice social distancing.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08" y="1328738"/>
            <a:ext cx="3628954" cy="477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77" y="1528549"/>
            <a:ext cx="4123589" cy="418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691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455914" cy="552734"/>
          </a:xfrm>
        </p:spPr>
        <p:txBody>
          <a:bodyPr/>
          <a:lstStyle/>
          <a:p>
            <a:r>
              <a:rPr lang="en-US" dirty="0"/>
              <a:t>Our new </a:t>
            </a:r>
            <a:r>
              <a:rPr lang="en-US" dirty="0" err="1"/>
              <a:t>Covid</a:t>
            </a:r>
            <a:r>
              <a:rPr lang="en-US" dirty="0"/>
              <a:t> world … </a:t>
            </a:r>
          </a:p>
        </p:txBody>
      </p:sp>
      <p:sp>
        <p:nvSpPr>
          <p:cNvPr id="3" name="Content Placeholder 2"/>
          <p:cNvSpPr>
            <a:spLocks noGrp="1"/>
          </p:cNvSpPr>
          <p:nvPr>
            <p:ph idx="1"/>
          </p:nvPr>
        </p:nvSpPr>
        <p:spPr>
          <a:xfrm>
            <a:off x="315604" y="1020077"/>
            <a:ext cx="8455914" cy="4257270"/>
          </a:xfrm>
        </p:spPr>
        <p:txBody>
          <a:bodyPr/>
          <a:lstStyle/>
          <a:p>
            <a:r>
              <a:rPr lang="en-US" dirty="0" err="1" smtClean="0"/>
              <a:t>Covid</a:t>
            </a:r>
            <a:r>
              <a:rPr lang="en-US" dirty="0" smtClean="0"/>
              <a:t> or not, wash your hands!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66" y="1494429"/>
            <a:ext cx="7675373" cy="454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487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new </a:t>
            </a:r>
            <a:r>
              <a:rPr lang="en-US" dirty="0" err="1"/>
              <a:t>Covid</a:t>
            </a:r>
            <a:r>
              <a:rPr lang="en-US" dirty="0"/>
              <a:t> world … </a:t>
            </a:r>
          </a:p>
        </p:txBody>
      </p:sp>
      <p:sp>
        <p:nvSpPr>
          <p:cNvPr id="3" name="Content Placeholder 2"/>
          <p:cNvSpPr>
            <a:spLocks noGrp="1"/>
          </p:cNvSpPr>
          <p:nvPr>
            <p:ph idx="1"/>
          </p:nvPr>
        </p:nvSpPr>
        <p:spPr>
          <a:xfrm>
            <a:off x="356548" y="1101963"/>
            <a:ext cx="8455914" cy="4837230"/>
          </a:xfrm>
        </p:spPr>
        <p:txBody>
          <a:bodyPr/>
          <a:lstStyle/>
          <a:p>
            <a:r>
              <a:rPr lang="en-US" dirty="0" smtClean="0"/>
              <a:t>Know your risk. </a:t>
            </a:r>
          </a:p>
          <a:p>
            <a:endParaRPr lang="en-US" dirty="0"/>
          </a:p>
          <a:p>
            <a:r>
              <a:rPr lang="en-US" dirty="0" smtClean="0"/>
              <a:t>To see up-to-date information regard who is higher risk for getting seriously ill or worse if </a:t>
            </a:r>
            <a:r>
              <a:rPr lang="en-US" dirty="0" err="1" smtClean="0"/>
              <a:t>Covid</a:t>
            </a:r>
            <a:r>
              <a:rPr lang="en-US" dirty="0" smtClean="0"/>
              <a:t> 19 is contracted visit the Center for Disease Control </a:t>
            </a:r>
            <a:r>
              <a:rPr lang="en-US" dirty="0"/>
              <a:t>and Prevention </a:t>
            </a:r>
            <a:r>
              <a:rPr lang="en-US" dirty="0" smtClean="0"/>
              <a:t>CDC website </a:t>
            </a:r>
            <a:r>
              <a:rPr lang="en-US" dirty="0"/>
              <a:t>at </a:t>
            </a:r>
            <a:r>
              <a:rPr lang="en-US" dirty="0">
                <a:hlinkClick r:id="rId2"/>
              </a:rPr>
              <a:t>https://www.cdc.gov</a:t>
            </a:r>
            <a:r>
              <a:rPr lang="en-US" dirty="0" smtClean="0">
                <a:hlinkClick r:id="rId2"/>
              </a:rPr>
              <a:t>/</a:t>
            </a:r>
            <a:r>
              <a:rPr lang="en-US" dirty="0" smtClean="0"/>
              <a:t> </a:t>
            </a:r>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6" y="2826417"/>
            <a:ext cx="8207991" cy="31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13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new </a:t>
            </a:r>
            <a:r>
              <a:rPr lang="en-US" dirty="0" err="1"/>
              <a:t>Covid</a:t>
            </a:r>
            <a:r>
              <a:rPr lang="en-US" dirty="0"/>
              <a:t> world </a:t>
            </a:r>
            <a:r>
              <a:rPr lang="en-US" dirty="0" smtClean="0"/>
              <a:t>…   </a:t>
            </a:r>
            <a:r>
              <a:rPr lang="en-US" sz="1200" dirty="0" smtClean="0"/>
              <a:t>CDC information as of 9/2020</a:t>
            </a:r>
            <a:r>
              <a:rPr lang="en-US" dirty="0" smtClean="0"/>
              <a:t> </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 y="1094175"/>
            <a:ext cx="8240973" cy="50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0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 </a:t>
            </a:r>
            <a:r>
              <a:rPr lang="en-US" dirty="0" err="1" smtClean="0"/>
              <a:t>Covid</a:t>
            </a:r>
            <a:r>
              <a:rPr lang="en-US" dirty="0" smtClean="0"/>
              <a:t> world … </a:t>
            </a:r>
            <a:endParaRPr lang="en-US" dirty="0"/>
          </a:p>
        </p:txBody>
      </p:sp>
      <p:sp>
        <p:nvSpPr>
          <p:cNvPr id="3" name="Content Placeholder 2"/>
          <p:cNvSpPr>
            <a:spLocks noGrp="1"/>
          </p:cNvSpPr>
          <p:nvPr>
            <p:ph idx="1"/>
          </p:nvPr>
        </p:nvSpPr>
        <p:spPr>
          <a:xfrm>
            <a:off x="342900" y="1402215"/>
            <a:ext cx="8455914" cy="4257270"/>
          </a:xfrm>
        </p:spPr>
        <p:txBody>
          <a:bodyPr>
            <a:normAutofit lnSpcReduction="10000"/>
          </a:bodyPr>
          <a:lstStyle/>
          <a:p>
            <a:r>
              <a:rPr lang="en-US" dirty="0" smtClean="0"/>
              <a:t>Mercy volunteers are required to complete a screening process before beginning each volunteer shift. They are also required to sign a </a:t>
            </a:r>
            <a:r>
              <a:rPr lang="en-US" dirty="0" err="1" smtClean="0"/>
              <a:t>Covid</a:t>
            </a:r>
            <a:r>
              <a:rPr lang="en-US" dirty="0" smtClean="0"/>
              <a:t> 19 release form before being accepted to volunteer at Mercy Iowa City. </a:t>
            </a:r>
          </a:p>
          <a:p>
            <a:endParaRPr lang="en-US" dirty="0"/>
          </a:p>
          <a:p>
            <a:r>
              <a:rPr lang="en-US" dirty="0" smtClean="0"/>
              <a:t>If you have any symptoms, stay home and contact the Volunteer Services Manager via email or phone. </a:t>
            </a:r>
          </a:p>
          <a:p>
            <a:endParaRPr lang="en-US" dirty="0"/>
          </a:p>
          <a:p>
            <a:r>
              <a:rPr lang="en-US" dirty="0" smtClean="0"/>
              <a:t>If you have been exposed to anyone who has tested positive, stay home and contact the Volunteer Services Manager via email or phone. </a:t>
            </a:r>
          </a:p>
          <a:p>
            <a:endParaRPr lang="en-US" dirty="0"/>
          </a:p>
          <a:p>
            <a:r>
              <a:rPr lang="en-US" dirty="0" smtClean="0"/>
              <a:t>If you are unsure if you have symptoms or unsure if you have been exposed, stay home and contact the Volunteer Services Manager via email or phone. </a:t>
            </a:r>
            <a:endParaRPr lang="en-US" dirty="0"/>
          </a:p>
        </p:txBody>
      </p:sp>
    </p:spTree>
    <p:extLst>
      <p:ext uri="{BB962C8B-B14F-4D97-AF65-F5344CB8AC3E}">
        <p14:creationId xmlns:p14="http://schemas.microsoft.com/office/powerpoint/2010/main" val="139842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83F23-C768-4142-9883-3318F953E306}"/>
              </a:ext>
            </a:extLst>
          </p:cNvPr>
          <p:cNvSpPr>
            <a:spLocks noGrp="1"/>
          </p:cNvSpPr>
          <p:nvPr>
            <p:ph type="title"/>
          </p:nvPr>
        </p:nvSpPr>
        <p:spPr>
          <a:xfrm>
            <a:off x="444013" y="597878"/>
            <a:ext cx="8310022" cy="3235568"/>
          </a:xfrm>
        </p:spPr>
        <p:txBody>
          <a:bodyPr/>
          <a:lstStyle/>
          <a:p>
            <a:r>
              <a:rPr lang="en-US" dirty="0" smtClean="0"/>
              <a:t>You have completed the Volunteer Orientation. </a:t>
            </a:r>
            <a:br>
              <a:rPr lang="en-US" dirty="0" smtClean="0"/>
            </a:br>
            <a:r>
              <a:rPr lang="en-US" dirty="0" smtClean="0"/>
              <a:t>Thank you! </a:t>
            </a:r>
            <a:br>
              <a:rPr lang="en-US" dirty="0" smtClean="0"/>
            </a:br>
            <a:r>
              <a:rPr lang="en-US" dirty="0"/>
              <a:t/>
            </a:r>
            <a:br>
              <a:rPr lang="en-US" dirty="0"/>
            </a:br>
            <a:r>
              <a:rPr lang="en-US" sz="2000" dirty="0" smtClean="0"/>
              <a:t>On boarding volunteers, remember to complete the quiz after completing this online orientation. Ask the Volunteer Services Manager if you have any question. </a:t>
            </a:r>
            <a:endParaRPr lang="en-US" sz="2000" dirty="0"/>
          </a:p>
        </p:txBody>
      </p:sp>
      <p:sp>
        <p:nvSpPr>
          <p:cNvPr id="4" name="Date Placeholder 3">
            <a:extLst>
              <a:ext uri="{FF2B5EF4-FFF2-40B4-BE49-F238E27FC236}">
                <a16:creationId xmlns="" xmlns:a16="http://schemas.microsoft.com/office/drawing/2014/main" id="{45DD1216-E8D9-407E-A1E4-65474E059D45}"/>
              </a:ext>
            </a:extLst>
          </p:cNvPr>
          <p:cNvSpPr>
            <a:spLocks noGrp="1"/>
          </p:cNvSpPr>
          <p:nvPr>
            <p:ph type="dt" sz="half" idx="10"/>
          </p:nvPr>
        </p:nvSpPr>
        <p:spPr/>
        <p:txBody>
          <a:bodyPr/>
          <a:lstStyle/>
          <a:p>
            <a:fld id="{DDE6677A-C709-449A-8840-B736A2D7FE68}" type="datetime1">
              <a:rPr lang="en-US" smtClean="0"/>
              <a:t>9/1/2020</a:t>
            </a:fld>
            <a:endParaRPr lang="en-US" dirty="0"/>
          </a:p>
        </p:txBody>
      </p:sp>
      <p:sp>
        <p:nvSpPr>
          <p:cNvPr id="6" name="Slide Number Placeholder 5">
            <a:extLst>
              <a:ext uri="{FF2B5EF4-FFF2-40B4-BE49-F238E27FC236}">
                <a16:creationId xmlns="" xmlns:a16="http://schemas.microsoft.com/office/drawing/2014/main" id="{D2E11078-1F01-4884-AE29-5B4616B41372}"/>
              </a:ext>
            </a:extLst>
          </p:cNvPr>
          <p:cNvSpPr>
            <a:spLocks noGrp="1"/>
          </p:cNvSpPr>
          <p:nvPr>
            <p:ph type="sldNum" sz="quarter" idx="12"/>
          </p:nvPr>
        </p:nvSpPr>
        <p:spPr/>
        <p:txBody>
          <a:bodyPr/>
          <a:lstStyle/>
          <a:p>
            <a:fld id="{98F3B7AE-F47B-4B75-B549-FED64072A6F1}" type="slidenum">
              <a:rPr lang="en-US" smtClean="0"/>
              <a:pPr/>
              <a:t>68</a:t>
            </a:fld>
            <a:endParaRPr lang="en-US" dirty="0"/>
          </a:p>
        </p:txBody>
      </p:sp>
      <p:sp>
        <p:nvSpPr>
          <p:cNvPr id="3" name="Text Placeholder 2">
            <a:extLst>
              <a:ext uri="{FF2B5EF4-FFF2-40B4-BE49-F238E27FC236}">
                <a16:creationId xmlns="" xmlns:a16="http://schemas.microsoft.com/office/drawing/2014/main" id="{81FEF923-D700-4D03-A54B-3383BBCE4363}"/>
              </a:ext>
            </a:extLst>
          </p:cNvPr>
          <p:cNvSpPr>
            <a:spLocks noGrp="1"/>
          </p:cNvSpPr>
          <p:nvPr>
            <p:ph type="body" sz="quarter" idx="13"/>
          </p:nvPr>
        </p:nvSpPr>
        <p:spPr>
          <a:xfrm>
            <a:off x="408845" y="4596179"/>
            <a:ext cx="5850731" cy="1971675"/>
          </a:xfrm>
        </p:spPr>
        <p:txBody>
          <a:bodyPr/>
          <a:lstStyle/>
          <a:p>
            <a:r>
              <a:rPr lang="en-US" dirty="0" smtClean="0"/>
              <a:t>Jenna Maxson</a:t>
            </a:r>
          </a:p>
          <a:p>
            <a:r>
              <a:rPr lang="en-US" dirty="0" smtClean="0"/>
              <a:t>Volunteer Services Manager </a:t>
            </a:r>
          </a:p>
          <a:p>
            <a:r>
              <a:rPr lang="en-US" dirty="0" smtClean="0"/>
              <a:t>319-339-3659 </a:t>
            </a:r>
          </a:p>
          <a:p>
            <a:r>
              <a:rPr lang="en-US" b="0" dirty="0" smtClean="0">
                <a:hlinkClick r:id="rId2"/>
              </a:rPr>
              <a:t>Jenna.maxson@mercyic.org</a:t>
            </a:r>
            <a:r>
              <a:rPr lang="en-US" b="0" dirty="0" smtClean="0"/>
              <a:t> </a:t>
            </a:r>
            <a:endParaRPr lang="en-US" b="0" dirty="0"/>
          </a:p>
        </p:txBody>
      </p:sp>
    </p:spTree>
    <p:extLst>
      <p:ext uri="{BB962C8B-B14F-4D97-AF65-F5344CB8AC3E}">
        <p14:creationId xmlns:p14="http://schemas.microsoft.com/office/powerpoint/2010/main" val="178403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Iowa City History and Mission </a:t>
            </a:r>
            <a:endParaRPr lang="en-US" dirty="0"/>
          </a:p>
        </p:txBody>
      </p:sp>
      <p:sp>
        <p:nvSpPr>
          <p:cNvPr id="3" name="Content Placeholder 2"/>
          <p:cNvSpPr>
            <a:spLocks noGrp="1"/>
          </p:cNvSpPr>
          <p:nvPr>
            <p:ph idx="1"/>
          </p:nvPr>
        </p:nvSpPr>
        <p:spPr>
          <a:xfrm>
            <a:off x="342900" y="1160060"/>
            <a:ext cx="8455914" cy="4745084"/>
          </a:xfrm>
        </p:spPr>
        <p:txBody>
          <a:bodyPr>
            <a:normAutofit lnSpcReduction="10000"/>
          </a:bodyPr>
          <a:lstStyle/>
          <a:p>
            <a:pPr marL="109728">
              <a:lnSpc>
                <a:spcPct val="100000"/>
              </a:lnSpc>
              <a:defRPr/>
            </a:pPr>
            <a:r>
              <a:rPr lang="en-US" sz="2200" dirty="0">
                <a:latin typeface="Arial" pitchFamily="34" charset="0"/>
                <a:cs typeface="Arial" pitchFamily="34" charset="0"/>
              </a:rPr>
              <a:t>Mercy was founded in 1873 and has been an integral part of the Johnson County community serving patients from a 10 county </a:t>
            </a:r>
            <a:r>
              <a:rPr lang="en-US" sz="2200" dirty="0" err="1" smtClean="0">
                <a:latin typeface="Arial" pitchFamily="34" charset="0"/>
                <a:cs typeface="Arial" pitchFamily="34" charset="0"/>
              </a:rPr>
              <a:t>area.We</a:t>
            </a:r>
            <a:r>
              <a:rPr lang="en-US" sz="2200" dirty="0" smtClean="0">
                <a:latin typeface="Arial" pitchFamily="34" charset="0"/>
                <a:cs typeface="Arial" pitchFamily="34" charset="0"/>
              </a:rPr>
              <a:t> </a:t>
            </a:r>
            <a:r>
              <a:rPr lang="en-US" sz="2200" dirty="0">
                <a:latin typeface="Arial" pitchFamily="34" charset="0"/>
                <a:cs typeface="Arial" pitchFamily="34" charset="0"/>
              </a:rPr>
              <a:t>are a private, not-for-profit </a:t>
            </a:r>
            <a:r>
              <a:rPr lang="en-US" sz="2200" dirty="0" smtClean="0">
                <a:latin typeface="Arial" pitchFamily="34" charset="0"/>
                <a:cs typeface="Arial" pitchFamily="34" charset="0"/>
              </a:rPr>
              <a:t>, community, </a:t>
            </a:r>
            <a:r>
              <a:rPr lang="en-US" sz="2200" dirty="0">
                <a:latin typeface="Arial" pitchFamily="34" charset="0"/>
                <a:cs typeface="Arial" pitchFamily="34" charset="0"/>
              </a:rPr>
              <a:t>Catholic </a:t>
            </a:r>
            <a:r>
              <a:rPr lang="en-US" sz="2200" dirty="0" smtClean="0">
                <a:latin typeface="Arial" pitchFamily="34" charset="0"/>
                <a:cs typeface="Arial" pitchFamily="34" charset="0"/>
              </a:rPr>
              <a:t>hospital </a:t>
            </a:r>
            <a:r>
              <a:rPr lang="en-US" sz="2200" dirty="0">
                <a:latin typeface="Arial" pitchFamily="34" charset="0"/>
                <a:cs typeface="Arial" pitchFamily="34" charset="0"/>
              </a:rPr>
              <a:t>providing services to people of all religious affiliations.</a:t>
            </a:r>
          </a:p>
          <a:p>
            <a:pPr marL="365760" indent="-256032">
              <a:lnSpc>
                <a:spcPct val="100000"/>
              </a:lnSpc>
              <a:buFont typeface="Wingdings 3"/>
              <a:buChar char=""/>
              <a:defRPr/>
            </a:pPr>
            <a:endParaRPr lang="en-US" sz="2400" dirty="0" smtClean="0">
              <a:latin typeface="Arial" pitchFamily="34" charset="0"/>
              <a:cs typeface="Arial" pitchFamily="34" charset="0"/>
            </a:endParaRPr>
          </a:p>
          <a:p>
            <a:pPr marL="365760" indent="-256032">
              <a:lnSpc>
                <a:spcPct val="100000"/>
              </a:lnSpc>
              <a:buFont typeface="Wingdings 3"/>
              <a:buChar char=""/>
              <a:defRPr/>
            </a:pPr>
            <a:endParaRPr lang="en-US" sz="2400" dirty="0">
              <a:latin typeface="Arial" pitchFamily="34" charset="0"/>
              <a:cs typeface="Arial" pitchFamily="34" charset="0"/>
            </a:endParaRPr>
          </a:p>
          <a:p>
            <a:pPr algn="ctr">
              <a:lnSpc>
                <a:spcPct val="100000"/>
              </a:lnSpc>
              <a:defRPr/>
            </a:pPr>
            <a:r>
              <a:rPr lang="en-US" sz="3200" b="1" dirty="0">
                <a:latin typeface="Arial" pitchFamily="34" charset="0"/>
                <a:cs typeface="Arial" pitchFamily="34" charset="0"/>
              </a:rPr>
              <a:t>Mercy’s mission is to </a:t>
            </a:r>
            <a:r>
              <a:rPr lang="en-US" sz="3200" b="1" u="sng" dirty="0">
                <a:solidFill>
                  <a:schemeClr val="accent3">
                    <a:lumMod val="50000"/>
                  </a:schemeClr>
                </a:solidFill>
                <a:latin typeface="Arial" pitchFamily="34" charset="0"/>
                <a:cs typeface="Arial" pitchFamily="34" charset="0"/>
              </a:rPr>
              <a:t>heal and comfort the sick </a:t>
            </a:r>
            <a:r>
              <a:rPr lang="en-US" sz="3200" b="1" dirty="0">
                <a:latin typeface="Arial" pitchFamily="34" charset="0"/>
                <a:cs typeface="Arial" pitchFamily="34" charset="0"/>
              </a:rPr>
              <a:t>and work to improve the health of our </a:t>
            </a:r>
            <a:r>
              <a:rPr lang="en-US" sz="3200" b="1" u="sng" dirty="0">
                <a:solidFill>
                  <a:schemeClr val="accent3">
                    <a:lumMod val="50000"/>
                  </a:schemeClr>
                </a:solidFill>
                <a:latin typeface="Arial" pitchFamily="34" charset="0"/>
                <a:cs typeface="Arial" pitchFamily="34" charset="0"/>
              </a:rPr>
              <a:t>community</a:t>
            </a:r>
            <a:r>
              <a:rPr lang="en-US" sz="3200" b="1" dirty="0">
                <a:latin typeface="Arial" pitchFamily="34" charset="0"/>
                <a:cs typeface="Arial" pitchFamily="34" charset="0"/>
              </a:rPr>
              <a:t> in the spirit of </a:t>
            </a:r>
            <a:r>
              <a:rPr lang="en-US" sz="3200" b="1" u="sng" dirty="0">
                <a:solidFill>
                  <a:schemeClr val="accent3">
                    <a:lumMod val="50000"/>
                  </a:schemeClr>
                </a:solidFill>
                <a:latin typeface="Arial" pitchFamily="34" charset="0"/>
                <a:cs typeface="Arial" pitchFamily="34" charset="0"/>
              </a:rPr>
              <a:t>Jesus Christ </a:t>
            </a:r>
            <a:r>
              <a:rPr lang="en-US" sz="3200" b="1" dirty="0">
                <a:latin typeface="Arial" pitchFamily="34" charset="0"/>
                <a:cs typeface="Arial" pitchFamily="34" charset="0"/>
              </a:rPr>
              <a:t>and the Catholic tradition of the Sisters of Mercy.</a:t>
            </a:r>
          </a:p>
          <a:p>
            <a:endParaRPr lang="en-US" dirty="0"/>
          </a:p>
        </p:txBody>
      </p:sp>
    </p:spTree>
    <p:extLst>
      <p:ext uri="{BB962C8B-B14F-4D97-AF65-F5344CB8AC3E}">
        <p14:creationId xmlns:p14="http://schemas.microsoft.com/office/powerpoint/2010/main" val="365857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Iowa City Values </a:t>
            </a:r>
            <a:endParaRPr lang="en-US" dirty="0"/>
          </a:p>
        </p:txBody>
      </p:sp>
      <p:sp>
        <p:nvSpPr>
          <p:cNvPr id="3" name="Content Placeholder 2"/>
          <p:cNvSpPr>
            <a:spLocks noGrp="1"/>
          </p:cNvSpPr>
          <p:nvPr>
            <p:ph idx="1"/>
          </p:nvPr>
        </p:nvSpPr>
        <p:spPr>
          <a:xfrm>
            <a:off x="370196" y="1320328"/>
            <a:ext cx="8455914" cy="4257270"/>
          </a:xfrm>
        </p:spPr>
        <p:txBody>
          <a:bodyPr/>
          <a:lstStyle/>
          <a:p>
            <a:pPr>
              <a:lnSpc>
                <a:spcPct val="100000"/>
              </a:lnSpc>
            </a:pPr>
            <a:r>
              <a:rPr lang="en-US" sz="2400" b="1" dirty="0">
                <a:latin typeface="Arial" charset="0"/>
                <a:cs typeface="Arial" charset="0"/>
              </a:rPr>
              <a:t>Respect:  </a:t>
            </a:r>
            <a:r>
              <a:rPr lang="en-US" sz="2400" dirty="0">
                <a:latin typeface="Arial" charset="0"/>
                <a:cs typeface="Arial" charset="0"/>
              </a:rPr>
              <a:t>treating each person with dignity and honoring the sacredness of human life</a:t>
            </a:r>
          </a:p>
          <a:p>
            <a:pPr>
              <a:lnSpc>
                <a:spcPct val="100000"/>
              </a:lnSpc>
            </a:pPr>
            <a:r>
              <a:rPr lang="en-US" sz="2400" b="1" dirty="0">
                <a:latin typeface="Arial" charset="0"/>
                <a:cs typeface="Arial" charset="0"/>
              </a:rPr>
              <a:t>Excellence:  </a:t>
            </a:r>
            <a:r>
              <a:rPr lang="en-US" sz="2400" dirty="0">
                <a:latin typeface="Arial" charset="0"/>
                <a:cs typeface="Arial" charset="0"/>
              </a:rPr>
              <a:t>providing personalized, quality care</a:t>
            </a:r>
          </a:p>
          <a:p>
            <a:pPr>
              <a:lnSpc>
                <a:spcPct val="100000"/>
              </a:lnSpc>
            </a:pPr>
            <a:r>
              <a:rPr lang="en-US" sz="2400" b="1" dirty="0">
                <a:latin typeface="Arial" charset="0"/>
                <a:cs typeface="Arial" charset="0"/>
              </a:rPr>
              <a:t>Compassion: </a:t>
            </a:r>
            <a:r>
              <a:rPr lang="en-US" sz="2400" dirty="0">
                <a:latin typeface="Arial" charset="0"/>
                <a:cs typeface="Arial" charset="0"/>
              </a:rPr>
              <a:t>showing empathy and care for the sick and vulnerable</a:t>
            </a:r>
          </a:p>
          <a:p>
            <a:pPr>
              <a:lnSpc>
                <a:spcPct val="100000"/>
              </a:lnSpc>
            </a:pPr>
            <a:r>
              <a:rPr lang="en-US" sz="2400" b="1" dirty="0">
                <a:latin typeface="Arial" charset="0"/>
                <a:cs typeface="Arial" charset="0"/>
              </a:rPr>
              <a:t>Stewardship:  </a:t>
            </a:r>
            <a:r>
              <a:rPr lang="en-US" sz="2400" dirty="0">
                <a:latin typeface="Arial" charset="0"/>
                <a:cs typeface="Arial" charset="0"/>
              </a:rPr>
              <a:t>using resources responsibly</a:t>
            </a:r>
          </a:p>
          <a:p>
            <a:pPr>
              <a:lnSpc>
                <a:spcPct val="100000"/>
              </a:lnSpc>
            </a:pPr>
            <a:r>
              <a:rPr lang="en-US" sz="2400" b="1" dirty="0">
                <a:latin typeface="Arial" charset="0"/>
                <a:cs typeface="Arial" charset="0"/>
              </a:rPr>
              <a:t>Collaboration:  </a:t>
            </a:r>
            <a:r>
              <a:rPr lang="en-US" sz="2400" dirty="0">
                <a:latin typeface="Arial" charset="0"/>
                <a:cs typeface="Arial" charset="0"/>
              </a:rPr>
              <a:t>working together for the common good of the community</a:t>
            </a:r>
          </a:p>
          <a:p>
            <a:endParaRPr lang="en-US" dirty="0"/>
          </a:p>
        </p:txBody>
      </p:sp>
    </p:spTree>
    <p:extLst>
      <p:ext uri="{BB962C8B-B14F-4D97-AF65-F5344CB8AC3E}">
        <p14:creationId xmlns:p14="http://schemas.microsoft.com/office/powerpoint/2010/main" val="27069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MercyOne</a:t>
            </a:r>
            <a:r>
              <a:rPr lang="en-US" dirty="0" smtClean="0"/>
              <a:t> Focused Recognition Cards! </a:t>
            </a:r>
            <a:endParaRPr lang="en-US" dirty="0"/>
          </a:p>
        </p:txBody>
      </p:sp>
      <p:sp>
        <p:nvSpPr>
          <p:cNvPr id="3" name="Content Placeholder 2"/>
          <p:cNvSpPr>
            <a:spLocks noGrp="1"/>
          </p:cNvSpPr>
          <p:nvPr>
            <p:ph idx="1"/>
          </p:nvPr>
        </p:nvSpPr>
        <p:spPr>
          <a:xfrm>
            <a:off x="342900" y="995083"/>
            <a:ext cx="3883398" cy="5015752"/>
          </a:xfrm>
        </p:spPr>
        <p:txBody>
          <a:bodyPr>
            <a:normAutofit/>
          </a:bodyPr>
          <a:lstStyle/>
          <a:p>
            <a:r>
              <a:rPr lang="en-US" dirty="0" err="1" smtClean="0"/>
              <a:t>MercyOne</a:t>
            </a:r>
            <a:r>
              <a:rPr lang="en-US" dirty="0" smtClean="0"/>
              <a:t> focuses on frequent recognition of demonstrating the following: </a:t>
            </a:r>
            <a:r>
              <a:rPr lang="en-US" dirty="0" smtClean="0">
                <a:solidFill>
                  <a:srgbClr val="008EAA"/>
                </a:solidFill>
              </a:rPr>
              <a:t>“Be ONE” </a:t>
            </a:r>
            <a:r>
              <a:rPr lang="en-US" dirty="0" smtClean="0"/>
              <a:t>(teamwork), </a:t>
            </a:r>
            <a:r>
              <a:rPr lang="en-US" dirty="0" smtClean="0">
                <a:solidFill>
                  <a:srgbClr val="008EAA"/>
                </a:solidFill>
              </a:rPr>
              <a:t>“Own It!” </a:t>
            </a:r>
            <a:r>
              <a:rPr lang="en-US" dirty="0" smtClean="0"/>
              <a:t>(owning your actions), </a:t>
            </a:r>
            <a:r>
              <a:rPr lang="en-US" dirty="0" smtClean="0">
                <a:solidFill>
                  <a:srgbClr val="008EAA"/>
                </a:solidFill>
              </a:rPr>
              <a:t>“Innovate” </a:t>
            </a:r>
            <a:r>
              <a:rPr lang="en-US" dirty="0" smtClean="0"/>
              <a:t>(creative and inspirational thinking), </a:t>
            </a:r>
            <a:r>
              <a:rPr lang="en-US" dirty="0" smtClean="0">
                <a:solidFill>
                  <a:srgbClr val="008EAA"/>
                </a:solidFill>
              </a:rPr>
              <a:t>“Personalized Care” </a:t>
            </a:r>
            <a:r>
              <a:rPr lang="en-US" dirty="0" smtClean="0"/>
              <a:t>(individualized service and care), and </a:t>
            </a:r>
            <a:r>
              <a:rPr lang="en-US" dirty="0" smtClean="0">
                <a:solidFill>
                  <a:srgbClr val="008EAA"/>
                </a:solidFill>
              </a:rPr>
              <a:t>“Improve Daily” </a:t>
            </a:r>
            <a:r>
              <a:rPr lang="en-US" dirty="0" smtClean="0"/>
              <a:t>(constant improvement). </a:t>
            </a:r>
          </a:p>
          <a:p>
            <a:r>
              <a:rPr lang="en-US" dirty="0" smtClean="0"/>
              <a:t>Key Results:</a:t>
            </a:r>
          </a:p>
          <a:p>
            <a:pPr algn="just"/>
            <a:r>
              <a:rPr lang="en-US" sz="1800" dirty="0" smtClean="0">
                <a:solidFill>
                  <a:srgbClr val="008EAA"/>
                </a:solidFill>
              </a:rPr>
              <a:t>Consumer Experience </a:t>
            </a:r>
          </a:p>
          <a:p>
            <a:pPr algn="just"/>
            <a:r>
              <a:rPr lang="en-US" sz="1800" dirty="0" smtClean="0">
                <a:solidFill>
                  <a:srgbClr val="008EAA"/>
                </a:solidFill>
              </a:rPr>
              <a:t>Team Engagement </a:t>
            </a:r>
          </a:p>
          <a:p>
            <a:pPr algn="just"/>
            <a:r>
              <a:rPr lang="en-US" sz="1800" dirty="0" smtClean="0">
                <a:solidFill>
                  <a:srgbClr val="008EAA"/>
                </a:solidFill>
              </a:rPr>
              <a:t>Quality</a:t>
            </a:r>
          </a:p>
          <a:p>
            <a:pPr algn="just"/>
            <a:r>
              <a:rPr lang="en-US" sz="1800" dirty="0" smtClean="0">
                <a:solidFill>
                  <a:srgbClr val="008EAA"/>
                </a:solidFill>
              </a:rPr>
              <a:t>Sustainable Growth and Efficiency</a:t>
            </a:r>
          </a:p>
          <a:p>
            <a:pPr algn="just"/>
            <a:r>
              <a:rPr lang="en-US" sz="1800" dirty="0" smtClean="0">
                <a:solidFill>
                  <a:srgbClr val="008EAA"/>
                </a:solidFill>
              </a:rPr>
              <a:t>Ambulatory Growth </a:t>
            </a:r>
            <a:endParaRPr lang="en-US" sz="1800" dirty="0">
              <a:solidFill>
                <a:srgbClr val="008EAA"/>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26298" y="1515036"/>
            <a:ext cx="45910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92162"/>
      </p:ext>
    </p:extLst>
  </p:cSld>
  <p:clrMapOvr>
    <a:masterClrMapping/>
  </p:clrMapOvr>
</p:sld>
</file>

<file path=ppt/theme/theme1.xml><?xml version="1.0" encoding="utf-8"?>
<a:theme xmlns:a="http://schemas.openxmlformats.org/drawingml/2006/main" name="mo_ppt_16x9_v01">
  <a:themeElements>
    <a:clrScheme name="MercyOne Office Colors">
      <a:dk1>
        <a:sysClr val="windowText" lastClr="000000"/>
      </a:dk1>
      <a:lt1>
        <a:sysClr val="window" lastClr="FFFFFF"/>
      </a:lt1>
      <a:dk2>
        <a:srgbClr val="004D43"/>
      </a:dk2>
      <a:lt2>
        <a:srgbClr val="E7E6E6"/>
      </a:lt2>
      <a:accent1>
        <a:srgbClr val="004D43"/>
      </a:accent1>
      <a:accent2>
        <a:srgbClr val="92C712"/>
      </a:accent2>
      <a:accent3>
        <a:srgbClr val="008EAA"/>
      </a:accent3>
      <a:accent4>
        <a:srgbClr val="A50050"/>
      </a:accent4>
      <a:accent5>
        <a:srgbClr val="F18A00"/>
      </a:accent5>
      <a:accent6>
        <a:srgbClr val="00C1D5"/>
      </a:accent6>
      <a:hlink>
        <a:srgbClr val="0563C1"/>
      </a:hlink>
      <a:folHlink>
        <a:srgbClr val="954F72"/>
      </a:folHlink>
    </a:clrScheme>
    <a:fontScheme name="MercyOne Office Colo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_ppt_4x3_v02-01.potx" id="{A852005A-7395-49C1-BF1F-42BB59F33801}" vid="{CAF210BB-8901-4BF3-91F7-38B7CB4297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MIC-MO Power Point Template</Template>
  <TotalTime>612</TotalTime>
  <Words>4805</Words>
  <Application>Microsoft Office PowerPoint</Application>
  <PresentationFormat>On-screen Show (4:3)</PresentationFormat>
  <Paragraphs>433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mo_ppt_16x9_v01</vt:lpstr>
      <vt:lpstr>Welcome to the Mercy Volunteer Team!  General Volunteer Orientation    </vt:lpstr>
      <vt:lpstr>Agenda</vt:lpstr>
      <vt:lpstr>Mercy Volunteer Program </vt:lpstr>
      <vt:lpstr>Volunteer Areas </vt:lpstr>
      <vt:lpstr>PowerPoint Presentation</vt:lpstr>
      <vt:lpstr>Volunteer Requirements </vt:lpstr>
      <vt:lpstr>Mercy Iowa City History and Mission </vt:lpstr>
      <vt:lpstr>Mercy Iowa City Values </vt:lpstr>
      <vt:lpstr>MercyOne Focused Recognition Cards! </vt:lpstr>
      <vt:lpstr>EMTALA</vt:lpstr>
      <vt:lpstr>Volunteer Dress Code Policy A-10 Mercy Central </vt:lpstr>
      <vt:lpstr>Volunteer Parking</vt:lpstr>
      <vt:lpstr>PowerPoint Presentation</vt:lpstr>
      <vt:lpstr>Volunteer Required Screening</vt:lpstr>
      <vt:lpstr>Attendance </vt:lpstr>
      <vt:lpstr>Volunteer Hours and Tracking </vt:lpstr>
      <vt:lpstr>Voltraks Tracking Program Volunteer Sign-in Screen</vt:lpstr>
      <vt:lpstr>Voltraks Tracking Program  How to sign in and out </vt:lpstr>
      <vt:lpstr>Voltraks Tracking Program If Voltraks or computers are not working… </vt:lpstr>
      <vt:lpstr>Absence </vt:lpstr>
      <vt:lpstr>Volunteer Lockers</vt:lpstr>
      <vt:lpstr>Confidentiality </vt:lpstr>
      <vt:lpstr>Confidentiality continued …</vt:lpstr>
      <vt:lpstr>What is HIPAA? </vt:lpstr>
      <vt:lpstr>Safety and Security</vt:lpstr>
      <vt:lpstr>Safety and Security continued …</vt:lpstr>
      <vt:lpstr>Safety and Security Emergency Codes </vt:lpstr>
      <vt:lpstr>Safety and Security  Emergency Codes - Fire</vt:lpstr>
      <vt:lpstr>Safety and Security  Emergency Codes – Tornado </vt:lpstr>
      <vt:lpstr>Safety and Security  Emergency Codes – Emergency Operations</vt:lpstr>
      <vt:lpstr>Safety and Security  Emergency Codes – Medical Emergency</vt:lpstr>
      <vt:lpstr>Safety and Security  Emergency Codes – Aggressive Person</vt:lpstr>
      <vt:lpstr>Safety and Security  Emergency Codes – Active Violence </vt:lpstr>
      <vt:lpstr>Safety and Security Emergency Code – Missing Child </vt:lpstr>
      <vt:lpstr>Safety and Security Emergency Code – Missing Patient </vt:lpstr>
      <vt:lpstr>Safety and Security  Fall Risk Patients – Patients at risk of falling</vt:lpstr>
      <vt:lpstr>Safety and Security Bomb Threat </vt:lpstr>
      <vt:lpstr>Safety and Security  Wheelchair Safety </vt:lpstr>
      <vt:lpstr>Safety and Security Wheelchair Check Points </vt:lpstr>
      <vt:lpstr>Reporting Abuse and/or Harassment </vt:lpstr>
      <vt:lpstr>Customer Service </vt:lpstr>
      <vt:lpstr>Customer Service continued … Helpful, friendly language </vt:lpstr>
      <vt:lpstr>Customer Service  Cell phone, drug / tobacco use </vt:lpstr>
      <vt:lpstr>Empathy and Understanding</vt:lpstr>
      <vt:lpstr>Diversity and Equality </vt:lpstr>
      <vt:lpstr>Professional Liaison Volunteers - VOCERA</vt:lpstr>
      <vt:lpstr>Vocera Use: </vt:lpstr>
      <vt:lpstr>Volunteer Benefits </vt:lpstr>
      <vt:lpstr>“Volunteers don’t get paid; Not because they are worthless, but because they are priceless.” – Sherry Anderson</vt:lpstr>
      <vt:lpstr>Mercy Guild </vt:lpstr>
      <vt:lpstr>Mercy Guest Lodging </vt:lpstr>
      <vt:lpstr>Gift Shop </vt:lpstr>
      <vt:lpstr>Do you have questions? </vt:lpstr>
      <vt:lpstr>Infection Prevention Mercy Volunteers</vt:lpstr>
      <vt:lpstr>Hand Hygiene (HH)</vt:lpstr>
      <vt:lpstr>HH Technique </vt:lpstr>
      <vt:lpstr>Standard Precautions </vt:lpstr>
      <vt:lpstr>Isolation Rooms – Do NOT Enter</vt:lpstr>
      <vt:lpstr>Exposure Procedure </vt:lpstr>
      <vt:lpstr>PPE or Personal Protective Equipment </vt:lpstr>
      <vt:lpstr>Volunteer Policies – Mercy Central http://mymercycentral/</vt:lpstr>
      <vt:lpstr>Our new Covid world … </vt:lpstr>
      <vt:lpstr>Our new Covid world … </vt:lpstr>
      <vt:lpstr>Our new Covid world … </vt:lpstr>
      <vt:lpstr>Our new Covid world … </vt:lpstr>
      <vt:lpstr>Our new Covid world …   CDC information as of 9/2020 </vt:lpstr>
      <vt:lpstr>Our new Covid world … </vt:lpstr>
      <vt:lpstr>You have completed the Volunteer Orientation.  Thank you!   On boarding volunteers, remember to complete the quiz after completing this online orientation. Ask the Volunteer Services Manager if you have any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4x3 Presentation Template</dc:title>
  <dc:creator>Michele Bogs</dc:creator>
  <cp:lastModifiedBy>Jenna M. Maxson</cp:lastModifiedBy>
  <cp:revision>135</cp:revision>
  <dcterms:created xsi:type="dcterms:W3CDTF">2019-02-20T18:54:47Z</dcterms:created>
  <dcterms:modified xsi:type="dcterms:W3CDTF">2020-09-01T17:25:40Z</dcterms:modified>
</cp:coreProperties>
</file>